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9" r:id="rId3"/>
    <p:sldId id="257" r:id="rId4"/>
    <p:sldId id="258" r:id="rId5"/>
    <p:sldId id="260" r:id="rId6"/>
    <p:sldId id="267" r:id="rId7"/>
    <p:sldId id="261" r:id="rId8"/>
    <p:sldId id="262" r:id="rId9"/>
    <p:sldId id="263" r:id="rId10"/>
    <p:sldId id="264" r:id="rId11"/>
    <p:sldId id="265" r:id="rId12"/>
    <p:sldId id="266" r:id="rId13"/>
    <p:sldId id="268" r:id="rId14"/>
    <p:sldId id="269" r:id="rId15"/>
    <p:sldId id="271" r:id="rId16"/>
    <p:sldId id="273" r:id="rId17"/>
    <p:sldId id="274" r:id="rId18"/>
    <p:sldId id="285" r:id="rId19"/>
    <p:sldId id="275" r:id="rId20"/>
    <p:sldId id="280" r:id="rId21"/>
    <p:sldId id="283" r:id="rId22"/>
    <p:sldId id="284" r:id="rId23"/>
    <p:sldId id="286" r:id="rId24"/>
    <p:sldId id="281" r:id="rId25"/>
    <p:sldId id="276" r:id="rId26"/>
    <p:sldId id="277" r:id="rId27"/>
    <p:sldId id="278" r:id="rId28"/>
    <p:sldId id="279"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18"/>
    <p:restoredTop sz="90663"/>
  </p:normalViewPr>
  <p:slideViewPr>
    <p:cSldViewPr snapToGrid="0">
      <p:cViewPr varScale="1">
        <p:scale>
          <a:sx n="149" d="100"/>
          <a:sy n="149" d="100"/>
        </p:scale>
        <p:origin x="184"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hyperlink" Target="mailto:joyce.tofte@smsu.edu" TargetMode="External"/><Relationship Id="rId2" Type="http://schemas.openxmlformats.org/officeDocument/2006/relationships/hyperlink" Target="mailto:mike.munford@smsu.edu" TargetMode="External"/><Relationship Id="rId1" Type="http://schemas.openxmlformats.org/officeDocument/2006/relationships/hyperlink" Target="mailto:erin.kline@smsu.edu" TargetMode="External"/><Relationship Id="rId4" Type="http://schemas.openxmlformats.org/officeDocument/2006/relationships/hyperlink" Target="mailto:dave.hemp@smsu.edu"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joyce.tofte@smsu.edu" TargetMode="External"/><Relationship Id="rId2" Type="http://schemas.openxmlformats.org/officeDocument/2006/relationships/hyperlink" Target="mailto:mike.munford@smsu.edu" TargetMode="External"/><Relationship Id="rId1" Type="http://schemas.openxmlformats.org/officeDocument/2006/relationships/hyperlink" Target="mailto:erin.kline@smsu.edu" TargetMode="External"/><Relationship Id="rId4" Type="http://schemas.openxmlformats.org/officeDocument/2006/relationships/hyperlink" Target="mailto:dave.hemp@smsu.edu"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3DA92-F244-4A3D-BF9F-90596757FF58}"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7289383F-39A5-4463-844F-DE85A3B481DF}">
      <dgm:prSet/>
      <dgm:spPr/>
      <dgm:t>
        <a:bodyPr/>
        <a:lstStyle/>
        <a:p>
          <a:r>
            <a:rPr lang="en-US" dirty="0"/>
            <a:t>Your student Sam discloses that she has received upwards of 50 text messages from her ex-girlfriend, Lynn, also an SMSU student. Lynn is begging her not date anyone else. Sam blocked Lynn on her phone, but now Lynn is reaching out to Sam’s co-workers trying to reconnect. The last message Sam received from Lynn, states that if Sam dates anyone else, Lynn will kill herself. </a:t>
          </a:r>
        </a:p>
      </dgm:t>
    </dgm:pt>
    <dgm:pt modelId="{690A446A-D1C0-4302-9C28-02152851A37E}" type="parTrans" cxnId="{91CA49D2-CC8B-4159-A5C8-6E5873E9D9F8}">
      <dgm:prSet/>
      <dgm:spPr/>
      <dgm:t>
        <a:bodyPr/>
        <a:lstStyle/>
        <a:p>
          <a:endParaRPr lang="en-US"/>
        </a:p>
      </dgm:t>
    </dgm:pt>
    <dgm:pt modelId="{C41EC9E3-56F4-442B-A880-E50E61F609C7}" type="sibTrans" cxnId="{91CA49D2-CC8B-4159-A5C8-6E5873E9D9F8}">
      <dgm:prSet/>
      <dgm:spPr/>
      <dgm:t>
        <a:bodyPr/>
        <a:lstStyle/>
        <a:p>
          <a:endParaRPr lang="en-US"/>
        </a:p>
      </dgm:t>
    </dgm:pt>
    <dgm:pt modelId="{4FDB2A12-354D-4759-9389-E8E64AA848BE}">
      <dgm:prSet/>
      <dgm:spPr/>
      <dgm:t>
        <a:bodyPr/>
        <a:lstStyle/>
        <a:p>
          <a:r>
            <a:rPr lang="en-US"/>
            <a:t>What are your next steps?</a:t>
          </a:r>
        </a:p>
      </dgm:t>
    </dgm:pt>
    <dgm:pt modelId="{13B93BB7-3176-445B-A334-9A6CF6DAF9A5}" type="parTrans" cxnId="{BD51F27F-8181-460C-88C7-1A9E58295761}">
      <dgm:prSet/>
      <dgm:spPr/>
      <dgm:t>
        <a:bodyPr/>
        <a:lstStyle/>
        <a:p>
          <a:endParaRPr lang="en-US"/>
        </a:p>
      </dgm:t>
    </dgm:pt>
    <dgm:pt modelId="{E967FD5E-AB69-43B8-8C71-A4C7832A15D0}" type="sibTrans" cxnId="{BD51F27F-8181-460C-88C7-1A9E58295761}">
      <dgm:prSet/>
      <dgm:spPr/>
      <dgm:t>
        <a:bodyPr/>
        <a:lstStyle/>
        <a:p>
          <a:endParaRPr lang="en-US"/>
        </a:p>
      </dgm:t>
    </dgm:pt>
    <dgm:pt modelId="{F8E0EEF6-3838-4E40-9281-D670A1EA0962}" type="pres">
      <dgm:prSet presAssocID="{6893DA92-F244-4A3D-BF9F-90596757FF58}" presName="hierChild1" presStyleCnt="0">
        <dgm:presLayoutVars>
          <dgm:chPref val="1"/>
          <dgm:dir/>
          <dgm:animOne val="branch"/>
          <dgm:animLvl val="lvl"/>
          <dgm:resizeHandles/>
        </dgm:presLayoutVars>
      </dgm:prSet>
      <dgm:spPr/>
    </dgm:pt>
    <dgm:pt modelId="{463EDF5A-97FC-CC46-8196-7C533D40FC00}" type="pres">
      <dgm:prSet presAssocID="{7289383F-39A5-4463-844F-DE85A3B481DF}" presName="hierRoot1" presStyleCnt="0"/>
      <dgm:spPr/>
    </dgm:pt>
    <dgm:pt modelId="{CAF025E9-54B3-6642-80AB-750830B5DB4E}" type="pres">
      <dgm:prSet presAssocID="{7289383F-39A5-4463-844F-DE85A3B481DF}" presName="composite" presStyleCnt="0"/>
      <dgm:spPr/>
    </dgm:pt>
    <dgm:pt modelId="{75D9DF66-0433-7F43-A81B-1344E922AB94}" type="pres">
      <dgm:prSet presAssocID="{7289383F-39A5-4463-844F-DE85A3B481DF}" presName="background" presStyleLbl="node0" presStyleIdx="0" presStyleCnt="2"/>
      <dgm:spPr/>
    </dgm:pt>
    <dgm:pt modelId="{55A70FC8-54BE-3A47-B2AE-A8F475F90FE3}" type="pres">
      <dgm:prSet presAssocID="{7289383F-39A5-4463-844F-DE85A3B481DF}" presName="text" presStyleLbl="fgAcc0" presStyleIdx="0" presStyleCnt="2">
        <dgm:presLayoutVars>
          <dgm:chPref val="3"/>
        </dgm:presLayoutVars>
      </dgm:prSet>
      <dgm:spPr/>
    </dgm:pt>
    <dgm:pt modelId="{CD47AD53-D690-6A4B-B208-E55C57598330}" type="pres">
      <dgm:prSet presAssocID="{7289383F-39A5-4463-844F-DE85A3B481DF}" presName="hierChild2" presStyleCnt="0"/>
      <dgm:spPr/>
    </dgm:pt>
    <dgm:pt modelId="{003B0722-8746-1243-B68A-2B79C890393C}" type="pres">
      <dgm:prSet presAssocID="{4FDB2A12-354D-4759-9389-E8E64AA848BE}" presName="hierRoot1" presStyleCnt="0"/>
      <dgm:spPr/>
    </dgm:pt>
    <dgm:pt modelId="{75C28A93-BB18-B949-B130-B5115708AB54}" type="pres">
      <dgm:prSet presAssocID="{4FDB2A12-354D-4759-9389-E8E64AA848BE}" presName="composite" presStyleCnt="0"/>
      <dgm:spPr/>
    </dgm:pt>
    <dgm:pt modelId="{24C289D9-FCAF-1144-B0FF-EAFF931F893D}" type="pres">
      <dgm:prSet presAssocID="{4FDB2A12-354D-4759-9389-E8E64AA848BE}" presName="background" presStyleLbl="node0" presStyleIdx="1" presStyleCnt="2"/>
      <dgm:spPr/>
    </dgm:pt>
    <dgm:pt modelId="{34BF511B-E2EB-1C4E-87AB-C13CFE1302B5}" type="pres">
      <dgm:prSet presAssocID="{4FDB2A12-354D-4759-9389-E8E64AA848BE}" presName="text" presStyleLbl="fgAcc0" presStyleIdx="1" presStyleCnt="2">
        <dgm:presLayoutVars>
          <dgm:chPref val="3"/>
        </dgm:presLayoutVars>
      </dgm:prSet>
      <dgm:spPr/>
    </dgm:pt>
    <dgm:pt modelId="{10CAF60D-BAC0-0241-98C7-6EDDB0C083F3}" type="pres">
      <dgm:prSet presAssocID="{4FDB2A12-354D-4759-9389-E8E64AA848BE}" presName="hierChild2" presStyleCnt="0"/>
      <dgm:spPr/>
    </dgm:pt>
  </dgm:ptLst>
  <dgm:cxnLst>
    <dgm:cxn modelId="{B6634D05-C831-5B42-A961-DC904900F5B5}" type="presOf" srcId="{6893DA92-F244-4A3D-BF9F-90596757FF58}" destId="{F8E0EEF6-3838-4E40-9281-D670A1EA0962}" srcOrd="0" destOrd="0" presId="urn:microsoft.com/office/officeart/2005/8/layout/hierarchy1"/>
    <dgm:cxn modelId="{C1090E14-1A15-1F46-AA60-15C321805769}" type="presOf" srcId="{4FDB2A12-354D-4759-9389-E8E64AA848BE}" destId="{34BF511B-E2EB-1C4E-87AB-C13CFE1302B5}" srcOrd="0" destOrd="0" presId="urn:microsoft.com/office/officeart/2005/8/layout/hierarchy1"/>
    <dgm:cxn modelId="{EC867076-8C75-1E40-9B37-8D9E2891F560}" type="presOf" srcId="{7289383F-39A5-4463-844F-DE85A3B481DF}" destId="{55A70FC8-54BE-3A47-B2AE-A8F475F90FE3}" srcOrd="0" destOrd="0" presId="urn:microsoft.com/office/officeart/2005/8/layout/hierarchy1"/>
    <dgm:cxn modelId="{BD51F27F-8181-460C-88C7-1A9E58295761}" srcId="{6893DA92-F244-4A3D-BF9F-90596757FF58}" destId="{4FDB2A12-354D-4759-9389-E8E64AA848BE}" srcOrd="1" destOrd="0" parTransId="{13B93BB7-3176-445B-A334-9A6CF6DAF9A5}" sibTransId="{E967FD5E-AB69-43B8-8C71-A4C7832A15D0}"/>
    <dgm:cxn modelId="{91CA49D2-CC8B-4159-A5C8-6E5873E9D9F8}" srcId="{6893DA92-F244-4A3D-BF9F-90596757FF58}" destId="{7289383F-39A5-4463-844F-DE85A3B481DF}" srcOrd="0" destOrd="0" parTransId="{690A446A-D1C0-4302-9C28-02152851A37E}" sibTransId="{C41EC9E3-56F4-442B-A880-E50E61F609C7}"/>
    <dgm:cxn modelId="{D68AC72A-E633-B74B-A40F-E69F9F513068}" type="presParOf" srcId="{F8E0EEF6-3838-4E40-9281-D670A1EA0962}" destId="{463EDF5A-97FC-CC46-8196-7C533D40FC00}" srcOrd="0" destOrd="0" presId="urn:microsoft.com/office/officeart/2005/8/layout/hierarchy1"/>
    <dgm:cxn modelId="{C5BBE74F-DDBC-154C-8517-DC84FFEF2A71}" type="presParOf" srcId="{463EDF5A-97FC-CC46-8196-7C533D40FC00}" destId="{CAF025E9-54B3-6642-80AB-750830B5DB4E}" srcOrd="0" destOrd="0" presId="urn:microsoft.com/office/officeart/2005/8/layout/hierarchy1"/>
    <dgm:cxn modelId="{08E73D2B-F80E-1C48-AB22-B3BE2414BFBD}" type="presParOf" srcId="{CAF025E9-54B3-6642-80AB-750830B5DB4E}" destId="{75D9DF66-0433-7F43-A81B-1344E922AB94}" srcOrd="0" destOrd="0" presId="urn:microsoft.com/office/officeart/2005/8/layout/hierarchy1"/>
    <dgm:cxn modelId="{0AF31825-C351-4343-A9F2-79E23FF29A06}" type="presParOf" srcId="{CAF025E9-54B3-6642-80AB-750830B5DB4E}" destId="{55A70FC8-54BE-3A47-B2AE-A8F475F90FE3}" srcOrd="1" destOrd="0" presId="urn:microsoft.com/office/officeart/2005/8/layout/hierarchy1"/>
    <dgm:cxn modelId="{587F1C1C-4330-8A40-ABF7-E8B4EC2A921E}" type="presParOf" srcId="{463EDF5A-97FC-CC46-8196-7C533D40FC00}" destId="{CD47AD53-D690-6A4B-B208-E55C57598330}" srcOrd="1" destOrd="0" presId="urn:microsoft.com/office/officeart/2005/8/layout/hierarchy1"/>
    <dgm:cxn modelId="{7C5347CF-1427-604D-AE09-493AA9A089F0}" type="presParOf" srcId="{F8E0EEF6-3838-4E40-9281-D670A1EA0962}" destId="{003B0722-8746-1243-B68A-2B79C890393C}" srcOrd="1" destOrd="0" presId="urn:microsoft.com/office/officeart/2005/8/layout/hierarchy1"/>
    <dgm:cxn modelId="{6F28DA64-7D30-7E4E-8289-14CAD8C301C5}" type="presParOf" srcId="{003B0722-8746-1243-B68A-2B79C890393C}" destId="{75C28A93-BB18-B949-B130-B5115708AB54}" srcOrd="0" destOrd="0" presId="urn:microsoft.com/office/officeart/2005/8/layout/hierarchy1"/>
    <dgm:cxn modelId="{99A93F00-D11C-BB47-9C41-7F1365BBAA98}" type="presParOf" srcId="{75C28A93-BB18-B949-B130-B5115708AB54}" destId="{24C289D9-FCAF-1144-B0FF-EAFF931F893D}" srcOrd="0" destOrd="0" presId="urn:microsoft.com/office/officeart/2005/8/layout/hierarchy1"/>
    <dgm:cxn modelId="{7E863176-5899-D44E-B7A5-7275E20EE847}" type="presParOf" srcId="{75C28A93-BB18-B949-B130-B5115708AB54}" destId="{34BF511B-E2EB-1C4E-87AB-C13CFE1302B5}" srcOrd="1" destOrd="0" presId="urn:microsoft.com/office/officeart/2005/8/layout/hierarchy1"/>
    <dgm:cxn modelId="{731AB91C-EA11-AF48-B961-BAC819EA17E7}" type="presParOf" srcId="{003B0722-8746-1243-B68A-2B79C890393C}" destId="{10CAF60D-BAC0-0241-98C7-6EDDB0C083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43998-48EC-4E7F-884C-B77F0B8C78B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26350F28-2004-45C7-9E76-D0F5D0A6F886}">
      <dgm:prSet/>
      <dgm:spPr/>
      <dgm:t>
        <a:bodyPr/>
        <a:lstStyle/>
        <a:p>
          <a:r>
            <a:rPr lang="en-US" dirty="0"/>
            <a:t>One evening Sara begins to talk with you about the fact that in her Intro to Sociology, her group member, Ryan, is constantly brushing his arm across her breasts, bumping into with his crotch, and apologies by saying he’s clumsy. She just wants Ryan to stop!</a:t>
          </a:r>
        </a:p>
      </dgm:t>
    </dgm:pt>
    <dgm:pt modelId="{A6A22159-4709-414A-9385-87DF23CF4440}" type="parTrans" cxnId="{93615614-DFE2-46B9-A484-8FED6351FAD5}">
      <dgm:prSet/>
      <dgm:spPr/>
      <dgm:t>
        <a:bodyPr/>
        <a:lstStyle/>
        <a:p>
          <a:endParaRPr lang="en-US"/>
        </a:p>
      </dgm:t>
    </dgm:pt>
    <dgm:pt modelId="{FAA59E61-8A53-415E-B5AD-2B23723A3EB2}" type="sibTrans" cxnId="{93615614-DFE2-46B9-A484-8FED6351FAD5}">
      <dgm:prSet/>
      <dgm:spPr/>
      <dgm:t>
        <a:bodyPr/>
        <a:lstStyle/>
        <a:p>
          <a:endParaRPr lang="en-US"/>
        </a:p>
      </dgm:t>
    </dgm:pt>
    <dgm:pt modelId="{2BE93642-D040-4C32-81AB-641C02D1FBAF}">
      <dgm:prSet/>
      <dgm:spPr/>
      <dgm:t>
        <a:bodyPr/>
        <a:lstStyle/>
        <a:p>
          <a:r>
            <a:rPr lang="en-US"/>
            <a:t>What are your next steps?</a:t>
          </a:r>
        </a:p>
      </dgm:t>
    </dgm:pt>
    <dgm:pt modelId="{A491E004-C297-461B-8B8D-2E3E4CB83082}" type="parTrans" cxnId="{DDA04972-B9CB-4A8E-9F55-ED23FE8CCC85}">
      <dgm:prSet/>
      <dgm:spPr/>
      <dgm:t>
        <a:bodyPr/>
        <a:lstStyle/>
        <a:p>
          <a:endParaRPr lang="en-US"/>
        </a:p>
      </dgm:t>
    </dgm:pt>
    <dgm:pt modelId="{8CF61E92-7CBF-4E24-81D1-95199EA37D7C}" type="sibTrans" cxnId="{DDA04972-B9CB-4A8E-9F55-ED23FE8CCC85}">
      <dgm:prSet/>
      <dgm:spPr/>
      <dgm:t>
        <a:bodyPr/>
        <a:lstStyle/>
        <a:p>
          <a:endParaRPr lang="en-US"/>
        </a:p>
      </dgm:t>
    </dgm:pt>
    <dgm:pt modelId="{BEBFA853-C596-FC43-849B-44BCA4262BC1}" type="pres">
      <dgm:prSet presAssocID="{CFE43998-48EC-4E7F-884C-B77F0B8C78BE}" presName="hierChild1" presStyleCnt="0">
        <dgm:presLayoutVars>
          <dgm:chPref val="1"/>
          <dgm:dir/>
          <dgm:animOne val="branch"/>
          <dgm:animLvl val="lvl"/>
          <dgm:resizeHandles/>
        </dgm:presLayoutVars>
      </dgm:prSet>
      <dgm:spPr/>
    </dgm:pt>
    <dgm:pt modelId="{66711C74-0CD2-184F-A772-26D148A7A996}" type="pres">
      <dgm:prSet presAssocID="{26350F28-2004-45C7-9E76-D0F5D0A6F886}" presName="hierRoot1" presStyleCnt="0"/>
      <dgm:spPr/>
    </dgm:pt>
    <dgm:pt modelId="{856267C7-2F06-AD4F-9F81-DEF26DE66FF9}" type="pres">
      <dgm:prSet presAssocID="{26350F28-2004-45C7-9E76-D0F5D0A6F886}" presName="composite" presStyleCnt="0"/>
      <dgm:spPr/>
    </dgm:pt>
    <dgm:pt modelId="{016AF708-327F-9242-AC2A-C8B07FBD3B3A}" type="pres">
      <dgm:prSet presAssocID="{26350F28-2004-45C7-9E76-D0F5D0A6F886}" presName="background" presStyleLbl="node0" presStyleIdx="0" presStyleCnt="2"/>
      <dgm:spPr/>
    </dgm:pt>
    <dgm:pt modelId="{D12BEADE-3E6F-0B46-8BD5-6D0700DF9108}" type="pres">
      <dgm:prSet presAssocID="{26350F28-2004-45C7-9E76-D0F5D0A6F886}" presName="text" presStyleLbl="fgAcc0" presStyleIdx="0" presStyleCnt="2">
        <dgm:presLayoutVars>
          <dgm:chPref val="3"/>
        </dgm:presLayoutVars>
      </dgm:prSet>
      <dgm:spPr/>
    </dgm:pt>
    <dgm:pt modelId="{025268F2-ABC7-F84B-B314-027221E7D2CA}" type="pres">
      <dgm:prSet presAssocID="{26350F28-2004-45C7-9E76-D0F5D0A6F886}" presName="hierChild2" presStyleCnt="0"/>
      <dgm:spPr/>
    </dgm:pt>
    <dgm:pt modelId="{7064F6DA-51B6-C047-9D77-7822434B4427}" type="pres">
      <dgm:prSet presAssocID="{2BE93642-D040-4C32-81AB-641C02D1FBAF}" presName="hierRoot1" presStyleCnt="0"/>
      <dgm:spPr/>
    </dgm:pt>
    <dgm:pt modelId="{F5BF0339-2FA1-8744-B9C0-D50D246A6FC7}" type="pres">
      <dgm:prSet presAssocID="{2BE93642-D040-4C32-81AB-641C02D1FBAF}" presName="composite" presStyleCnt="0"/>
      <dgm:spPr/>
    </dgm:pt>
    <dgm:pt modelId="{FABF5482-A11F-BC44-B97B-6708461EF767}" type="pres">
      <dgm:prSet presAssocID="{2BE93642-D040-4C32-81AB-641C02D1FBAF}" presName="background" presStyleLbl="node0" presStyleIdx="1" presStyleCnt="2"/>
      <dgm:spPr/>
    </dgm:pt>
    <dgm:pt modelId="{6EE80FF2-1382-9B4D-800B-286604C78A63}" type="pres">
      <dgm:prSet presAssocID="{2BE93642-D040-4C32-81AB-641C02D1FBAF}" presName="text" presStyleLbl="fgAcc0" presStyleIdx="1" presStyleCnt="2">
        <dgm:presLayoutVars>
          <dgm:chPref val="3"/>
        </dgm:presLayoutVars>
      </dgm:prSet>
      <dgm:spPr/>
    </dgm:pt>
    <dgm:pt modelId="{CFBCF8A4-CCEE-9743-959B-68E5E0A10346}" type="pres">
      <dgm:prSet presAssocID="{2BE93642-D040-4C32-81AB-641C02D1FBAF}" presName="hierChild2" presStyleCnt="0"/>
      <dgm:spPr/>
    </dgm:pt>
  </dgm:ptLst>
  <dgm:cxnLst>
    <dgm:cxn modelId="{93615614-DFE2-46B9-A484-8FED6351FAD5}" srcId="{CFE43998-48EC-4E7F-884C-B77F0B8C78BE}" destId="{26350F28-2004-45C7-9E76-D0F5D0A6F886}" srcOrd="0" destOrd="0" parTransId="{A6A22159-4709-414A-9385-87DF23CF4440}" sibTransId="{FAA59E61-8A53-415E-B5AD-2B23723A3EB2}"/>
    <dgm:cxn modelId="{63DA612E-5773-A743-8C4B-D4D717F7BD18}" type="presOf" srcId="{2BE93642-D040-4C32-81AB-641C02D1FBAF}" destId="{6EE80FF2-1382-9B4D-800B-286604C78A63}" srcOrd="0" destOrd="0" presId="urn:microsoft.com/office/officeart/2005/8/layout/hierarchy1"/>
    <dgm:cxn modelId="{DDA04972-B9CB-4A8E-9F55-ED23FE8CCC85}" srcId="{CFE43998-48EC-4E7F-884C-B77F0B8C78BE}" destId="{2BE93642-D040-4C32-81AB-641C02D1FBAF}" srcOrd="1" destOrd="0" parTransId="{A491E004-C297-461B-8B8D-2E3E4CB83082}" sibTransId="{8CF61E92-7CBF-4E24-81D1-95199EA37D7C}"/>
    <dgm:cxn modelId="{3BFA1988-CED4-0D43-A0AF-BA0D70BAF83E}" type="presOf" srcId="{26350F28-2004-45C7-9E76-D0F5D0A6F886}" destId="{D12BEADE-3E6F-0B46-8BD5-6D0700DF9108}" srcOrd="0" destOrd="0" presId="urn:microsoft.com/office/officeart/2005/8/layout/hierarchy1"/>
    <dgm:cxn modelId="{65D2A7D1-F783-AD42-9B64-594669FE686B}" type="presOf" srcId="{CFE43998-48EC-4E7F-884C-B77F0B8C78BE}" destId="{BEBFA853-C596-FC43-849B-44BCA4262BC1}" srcOrd="0" destOrd="0" presId="urn:microsoft.com/office/officeart/2005/8/layout/hierarchy1"/>
    <dgm:cxn modelId="{1A978273-45E9-374C-AFFF-E48DF4FBE987}" type="presParOf" srcId="{BEBFA853-C596-FC43-849B-44BCA4262BC1}" destId="{66711C74-0CD2-184F-A772-26D148A7A996}" srcOrd="0" destOrd="0" presId="urn:microsoft.com/office/officeart/2005/8/layout/hierarchy1"/>
    <dgm:cxn modelId="{F7827261-EF9A-9249-A3C6-27A401C40B9A}" type="presParOf" srcId="{66711C74-0CD2-184F-A772-26D148A7A996}" destId="{856267C7-2F06-AD4F-9F81-DEF26DE66FF9}" srcOrd="0" destOrd="0" presId="urn:microsoft.com/office/officeart/2005/8/layout/hierarchy1"/>
    <dgm:cxn modelId="{97E504B8-6F7F-E248-AA56-84D5DD6CEF55}" type="presParOf" srcId="{856267C7-2F06-AD4F-9F81-DEF26DE66FF9}" destId="{016AF708-327F-9242-AC2A-C8B07FBD3B3A}" srcOrd="0" destOrd="0" presId="urn:microsoft.com/office/officeart/2005/8/layout/hierarchy1"/>
    <dgm:cxn modelId="{BFA918AF-7D46-A045-BD21-E852743AA3CE}" type="presParOf" srcId="{856267C7-2F06-AD4F-9F81-DEF26DE66FF9}" destId="{D12BEADE-3E6F-0B46-8BD5-6D0700DF9108}" srcOrd="1" destOrd="0" presId="urn:microsoft.com/office/officeart/2005/8/layout/hierarchy1"/>
    <dgm:cxn modelId="{84B2B260-ECDE-A241-BBBB-FB56B4DD7B7A}" type="presParOf" srcId="{66711C74-0CD2-184F-A772-26D148A7A996}" destId="{025268F2-ABC7-F84B-B314-027221E7D2CA}" srcOrd="1" destOrd="0" presId="urn:microsoft.com/office/officeart/2005/8/layout/hierarchy1"/>
    <dgm:cxn modelId="{709E28F0-D890-4748-8925-C66990D67EC6}" type="presParOf" srcId="{BEBFA853-C596-FC43-849B-44BCA4262BC1}" destId="{7064F6DA-51B6-C047-9D77-7822434B4427}" srcOrd="1" destOrd="0" presId="urn:microsoft.com/office/officeart/2005/8/layout/hierarchy1"/>
    <dgm:cxn modelId="{263B4F16-1213-7B40-9063-F560C3226153}" type="presParOf" srcId="{7064F6DA-51B6-C047-9D77-7822434B4427}" destId="{F5BF0339-2FA1-8744-B9C0-D50D246A6FC7}" srcOrd="0" destOrd="0" presId="urn:microsoft.com/office/officeart/2005/8/layout/hierarchy1"/>
    <dgm:cxn modelId="{C8B25030-09C0-CC4F-96A5-42661AA533FB}" type="presParOf" srcId="{F5BF0339-2FA1-8744-B9C0-D50D246A6FC7}" destId="{FABF5482-A11F-BC44-B97B-6708461EF767}" srcOrd="0" destOrd="0" presId="urn:microsoft.com/office/officeart/2005/8/layout/hierarchy1"/>
    <dgm:cxn modelId="{D2A81E3A-7D71-E34B-84C9-E4101816C595}" type="presParOf" srcId="{F5BF0339-2FA1-8744-B9C0-D50D246A6FC7}" destId="{6EE80FF2-1382-9B4D-800B-286604C78A63}" srcOrd="1" destOrd="0" presId="urn:microsoft.com/office/officeart/2005/8/layout/hierarchy1"/>
    <dgm:cxn modelId="{EBE071BB-6209-4744-858B-203B417D937B}" type="presParOf" srcId="{7064F6DA-51B6-C047-9D77-7822434B4427}" destId="{CFBCF8A4-CCEE-9743-959B-68E5E0A103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68A21-3DCE-4695-BC5D-ABF4495A312E}"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F4C3A6BA-19D1-4365-A32B-489FBFEE0948}">
      <dgm:prSet custT="1"/>
      <dgm:spPr/>
      <dgm:t>
        <a:bodyPr/>
        <a:lstStyle/>
        <a:p>
          <a:r>
            <a:rPr lang="en-US" sz="1600" dirty="0"/>
            <a:t>Title IX Coordinator: Dr. Erin Kline, FH 216; 507-537-6657; </a:t>
          </a:r>
          <a:r>
            <a:rPr lang="en-US" sz="16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erin.kline@smsu.edu</a:t>
          </a:r>
          <a:endParaRPr lang="en-US" sz="1600" dirty="0">
            <a:solidFill>
              <a:schemeClr val="bg1"/>
            </a:solidFill>
          </a:endParaRPr>
        </a:p>
      </dgm:t>
    </dgm:pt>
    <dgm:pt modelId="{85D5C9DA-CD7A-4D7D-96E7-FDF9C7F59EFA}" type="parTrans" cxnId="{2394DB4A-3905-456D-BA22-1058B6FC7F5D}">
      <dgm:prSet/>
      <dgm:spPr/>
      <dgm:t>
        <a:bodyPr/>
        <a:lstStyle/>
        <a:p>
          <a:endParaRPr lang="en-US"/>
        </a:p>
      </dgm:t>
    </dgm:pt>
    <dgm:pt modelId="{54346C9D-CB1B-46F1-9991-34676DD18E5C}" type="sibTrans" cxnId="{2394DB4A-3905-456D-BA22-1058B6FC7F5D}">
      <dgm:prSet phldrT="01" phldr="0"/>
      <dgm:spPr/>
      <dgm:t>
        <a:bodyPr/>
        <a:lstStyle/>
        <a:p>
          <a:r>
            <a:rPr lang="en-US"/>
            <a:t>01</a:t>
          </a:r>
        </a:p>
      </dgm:t>
    </dgm:pt>
    <dgm:pt modelId="{2D2F9C64-BFC6-409E-9306-2E92E73B19C9}">
      <dgm:prSet custT="1"/>
      <dgm:spPr/>
      <dgm:t>
        <a:bodyPr/>
        <a:lstStyle/>
        <a:p>
          <a:r>
            <a:rPr lang="en-US" sz="1600" dirty="0"/>
            <a:t>Deputy Title IX Coordinator: Mike Munford, FH 116; 507-537-7858; </a:t>
          </a:r>
          <a:r>
            <a:rPr lang="en-US" sz="16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mike.munford@smsu.edu</a:t>
          </a:r>
          <a:r>
            <a:rPr lang="en-US" sz="1600" dirty="0">
              <a:solidFill>
                <a:schemeClr val="bg1"/>
              </a:solidFill>
            </a:rPr>
            <a:t> </a:t>
          </a:r>
        </a:p>
      </dgm:t>
    </dgm:pt>
    <dgm:pt modelId="{76F96FBF-075B-43FB-98A9-F7461CBCF0EE}" type="parTrans" cxnId="{9E0B0FA2-D1A6-4A7B-9F7D-C77AA91C4951}">
      <dgm:prSet/>
      <dgm:spPr/>
      <dgm:t>
        <a:bodyPr/>
        <a:lstStyle/>
        <a:p>
          <a:endParaRPr lang="en-US"/>
        </a:p>
      </dgm:t>
    </dgm:pt>
    <dgm:pt modelId="{EF8D0A1F-839D-4142-95EC-62FF9C629B8C}" type="sibTrans" cxnId="{9E0B0FA2-D1A6-4A7B-9F7D-C77AA91C4951}">
      <dgm:prSet phldrT="02" phldr="0"/>
      <dgm:spPr/>
      <dgm:t>
        <a:bodyPr/>
        <a:lstStyle/>
        <a:p>
          <a:r>
            <a:rPr lang="en-US"/>
            <a:t>02</a:t>
          </a:r>
        </a:p>
      </dgm:t>
    </dgm:pt>
    <dgm:pt modelId="{5653E204-4AD7-45C5-B0EC-90BF18B6B46B}">
      <dgm:prSet custT="1"/>
      <dgm:spPr/>
      <dgm:t>
        <a:bodyPr/>
        <a:lstStyle/>
        <a:p>
          <a:r>
            <a:rPr lang="en-US" sz="1600" dirty="0"/>
            <a:t>Violence Prevention and Education Coordinator: Joyce </a:t>
          </a:r>
          <a:r>
            <a:rPr lang="en-US" sz="1600" dirty="0" err="1"/>
            <a:t>Tofte</a:t>
          </a:r>
          <a:r>
            <a:rPr lang="en-US" sz="1600" dirty="0"/>
            <a:t>, FH 117</a:t>
          </a:r>
          <a:r>
            <a:rPr lang="en-US" sz="1600"/>
            <a:t>; 507-537-7241; </a:t>
          </a:r>
          <a:r>
            <a:rPr lang="en-US" sz="16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joyce.tofte@smsu.edu</a:t>
          </a:r>
          <a:r>
            <a:rPr lang="en-US" sz="1600" dirty="0">
              <a:solidFill>
                <a:schemeClr val="bg1"/>
              </a:solidFill>
            </a:rPr>
            <a:t> </a:t>
          </a:r>
        </a:p>
      </dgm:t>
    </dgm:pt>
    <dgm:pt modelId="{FF8CF56A-0AB0-45CB-9851-18333192B068}" type="parTrans" cxnId="{063CBF6A-A202-473C-9E83-2D13EFB65F5E}">
      <dgm:prSet/>
      <dgm:spPr/>
      <dgm:t>
        <a:bodyPr/>
        <a:lstStyle/>
        <a:p>
          <a:endParaRPr lang="en-US"/>
        </a:p>
      </dgm:t>
    </dgm:pt>
    <dgm:pt modelId="{5C2C9BB9-4726-4139-9230-C675B0C46EDF}" type="sibTrans" cxnId="{063CBF6A-A202-473C-9E83-2D13EFB65F5E}">
      <dgm:prSet phldrT="03" phldr="0"/>
      <dgm:spPr/>
      <dgm:t>
        <a:bodyPr/>
        <a:lstStyle/>
        <a:p>
          <a:r>
            <a:rPr lang="en-US"/>
            <a:t>03</a:t>
          </a:r>
        </a:p>
      </dgm:t>
    </dgm:pt>
    <dgm:pt modelId="{B9147F7C-615D-4621-A152-C510C762A229}">
      <dgm:prSet/>
      <dgm:spPr/>
      <dgm:t>
        <a:bodyPr/>
        <a:lstStyle/>
        <a:p>
          <a:r>
            <a:rPr lang="en-US" dirty="0"/>
            <a:t>Student Conduct: Dave Hemp, FH 120; 507-537-6470; </a:t>
          </a:r>
          <a:r>
            <a:rPr lang="en-US"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dave.hemp@smsu.edu</a:t>
          </a:r>
          <a:r>
            <a:rPr lang="en-US" dirty="0">
              <a:solidFill>
                <a:schemeClr val="bg1"/>
              </a:solidFill>
            </a:rPr>
            <a:t> </a:t>
          </a:r>
        </a:p>
      </dgm:t>
    </dgm:pt>
    <dgm:pt modelId="{348834FE-3245-494D-842A-0D82FD00DC67}" type="parTrans" cxnId="{5D8024D8-A90A-471F-A254-049E9B47D98F}">
      <dgm:prSet/>
      <dgm:spPr/>
      <dgm:t>
        <a:bodyPr/>
        <a:lstStyle/>
        <a:p>
          <a:endParaRPr lang="en-US"/>
        </a:p>
      </dgm:t>
    </dgm:pt>
    <dgm:pt modelId="{AB6C47B6-81AE-4C7C-8F8F-BDFF10BA2A5E}" type="sibTrans" cxnId="{5D8024D8-A90A-471F-A254-049E9B47D98F}">
      <dgm:prSet phldrT="04" phldr="0"/>
      <dgm:spPr/>
      <dgm:t>
        <a:bodyPr/>
        <a:lstStyle/>
        <a:p>
          <a:r>
            <a:rPr lang="en-US"/>
            <a:t>04</a:t>
          </a:r>
        </a:p>
      </dgm:t>
    </dgm:pt>
    <dgm:pt modelId="{FF192162-5CD7-784F-9BCF-7C1DB6396DE4}" type="pres">
      <dgm:prSet presAssocID="{37168A21-3DCE-4695-BC5D-ABF4495A312E}" presName="Name0" presStyleCnt="0">
        <dgm:presLayoutVars>
          <dgm:animLvl val="lvl"/>
          <dgm:resizeHandles val="exact"/>
        </dgm:presLayoutVars>
      </dgm:prSet>
      <dgm:spPr/>
    </dgm:pt>
    <dgm:pt modelId="{25213FC5-3D1E-0548-A647-45A8754B80B6}" type="pres">
      <dgm:prSet presAssocID="{F4C3A6BA-19D1-4365-A32B-489FBFEE0948}" presName="compositeNode" presStyleCnt="0">
        <dgm:presLayoutVars>
          <dgm:bulletEnabled val="1"/>
        </dgm:presLayoutVars>
      </dgm:prSet>
      <dgm:spPr/>
    </dgm:pt>
    <dgm:pt modelId="{56F992B4-2891-104E-800B-49B1C139C6D3}" type="pres">
      <dgm:prSet presAssocID="{F4C3A6BA-19D1-4365-A32B-489FBFEE0948}" presName="bgRect" presStyleLbl="alignNode1" presStyleIdx="0" presStyleCnt="4"/>
      <dgm:spPr/>
    </dgm:pt>
    <dgm:pt modelId="{2B09D973-5CFB-3340-98A3-A1911A5E5A83}" type="pres">
      <dgm:prSet presAssocID="{54346C9D-CB1B-46F1-9991-34676DD18E5C}" presName="sibTransNodeRect" presStyleLbl="alignNode1" presStyleIdx="0" presStyleCnt="4">
        <dgm:presLayoutVars>
          <dgm:chMax val="0"/>
          <dgm:bulletEnabled val="1"/>
        </dgm:presLayoutVars>
      </dgm:prSet>
      <dgm:spPr/>
    </dgm:pt>
    <dgm:pt modelId="{811C5805-6D5D-6D4B-ABC6-A940E6D1CD9A}" type="pres">
      <dgm:prSet presAssocID="{F4C3A6BA-19D1-4365-A32B-489FBFEE0948}" presName="nodeRect" presStyleLbl="alignNode1" presStyleIdx="0" presStyleCnt="4">
        <dgm:presLayoutVars>
          <dgm:bulletEnabled val="1"/>
        </dgm:presLayoutVars>
      </dgm:prSet>
      <dgm:spPr/>
    </dgm:pt>
    <dgm:pt modelId="{57DE128E-D06B-3548-A3A6-3C99B48445F0}" type="pres">
      <dgm:prSet presAssocID="{54346C9D-CB1B-46F1-9991-34676DD18E5C}" presName="sibTrans" presStyleCnt="0"/>
      <dgm:spPr/>
    </dgm:pt>
    <dgm:pt modelId="{85A28468-E55F-984E-B860-958B30160B7B}" type="pres">
      <dgm:prSet presAssocID="{2D2F9C64-BFC6-409E-9306-2E92E73B19C9}" presName="compositeNode" presStyleCnt="0">
        <dgm:presLayoutVars>
          <dgm:bulletEnabled val="1"/>
        </dgm:presLayoutVars>
      </dgm:prSet>
      <dgm:spPr/>
    </dgm:pt>
    <dgm:pt modelId="{A1059A0E-AFF9-DA43-8780-D62AA8E620E8}" type="pres">
      <dgm:prSet presAssocID="{2D2F9C64-BFC6-409E-9306-2E92E73B19C9}" presName="bgRect" presStyleLbl="alignNode1" presStyleIdx="1" presStyleCnt="4"/>
      <dgm:spPr/>
    </dgm:pt>
    <dgm:pt modelId="{BA7E24E9-596A-CA4A-BA11-46EB924AC6FC}" type="pres">
      <dgm:prSet presAssocID="{EF8D0A1F-839D-4142-95EC-62FF9C629B8C}" presName="sibTransNodeRect" presStyleLbl="alignNode1" presStyleIdx="1" presStyleCnt="4">
        <dgm:presLayoutVars>
          <dgm:chMax val="0"/>
          <dgm:bulletEnabled val="1"/>
        </dgm:presLayoutVars>
      </dgm:prSet>
      <dgm:spPr/>
    </dgm:pt>
    <dgm:pt modelId="{2C5C724B-E398-3949-876A-855EC347E35F}" type="pres">
      <dgm:prSet presAssocID="{2D2F9C64-BFC6-409E-9306-2E92E73B19C9}" presName="nodeRect" presStyleLbl="alignNode1" presStyleIdx="1" presStyleCnt="4">
        <dgm:presLayoutVars>
          <dgm:bulletEnabled val="1"/>
        </dgm:presLayoutVars>
      </dgm:prSet>
      <dgm:spPr/>
    </dgm:pt>
    <dgm:pt modelId="{0A071581-574A-C244-893E-C8CCB3833084}" type="pres">
      <dgm:prSet presAssocID="{EF8D0A1F-839D-4142-95EC-62FF9C629B8C}" presName="sibTrans" presStyleCnt="0"/>
      <dgm:spPr/>
    </dgm:pt>
    <dgm:pt modelId="{BBD1207C-8749-F641-B7DC-99F826BE2552}" type="pres">
      <dgm:prSet presAssocID="{5653E204-4AD7-45C5-B0EC-90BF18B6B46B}" presName="compositeNode" presStyleCnt="0">
        <dgm:presLayoutVars>
          <dgm:bulletEnabled val="1"/>
        </dgm:presLayoutVars>
      </dgm:prSet>
      <dgm:spPr/>
    </dgm:pt>
    <dgm:pt modelId="{9D56B5B8-0672-2941-A726-CD3BB6609803}" type="pres">
      <dgm:prSet presAssocID="{5653E204-4AD7-45C5-B0EC-90BF18B6B46B}" presName="bgRect" presStyleLbl="alignNode1" presStyleIdx="2" presStyleCnt="4"/>
      <dgm:spPr/>
    </dgm:pt>
    <dgm:pt modelId="{02FCEDBB-C495-814F-8CC1-405BD3FA8338}" type="pres">
      <dgm:prSet presAssocID="{5C2C9BB9-4726-4139-9230-C675B0C46EDF}" presName="sibTransNodeRect" presStyleLbl="alignNode1" presStyleIdx="2" presStyleCnt="4">
        <dgm:presLayoutVars>
          <dgm:chMax val="0"/>
          <dgm:bulletEnabled val="1"/>
        </dgm:presLayoutVars>
      </dgm:prSet>
      <dgm:spPr/>
    </dgm:pt>
    <dgm:pt modelId="{D72491B9-C1A8-B541-B140-52152FDF1039}" type="pres">
      <dgm:prSet presAssocID="{5653E204-4AD7-45C5-B0EC-90BF18B6B46B}" presName="nodeRect" presStyleLbl="alignNode1" presStyleIdx="2" presStyleCnt="4">
        <dgm:presLayoutVars>
          <dgm:bulletEnabled val="1"/>
        </dgm:presLayoutVars>
      </dgm:prSet>
      <dgm:spPr/>
    </dgm:pt>
    <dgm:pt modelId="{4E8A146E-A2EF-A64C-A042-CB100E5CE87A}" type="pres">
      <dgm:prSet presAssocID="{5C2C9BB9-4726-4139-9230-C675B0C46EDF}" presName="sibTrans" presStyleCnt="0"/>
      <dgm:spPr/>
    </dgm:pt>
    <dgm:pt modelId="{8E6D9613-B229-0F4F-A864-68982D0D1D67}" type="pres">
      <dgm:prSet presAssocID="{B9147F7C-615D-4621-A152-C510C762A229}" presName="compositeNode" presStyleCnt="0">
        <dgm:presLayoutVars>
          <dgm:bulletEnabled val="1"/>
        </dgm:presLayoutVars>
      </dgm:prSet>
      <dgm:spPr/>
    </dgm:pt>
    <dgm:pt modelId="{3E12AC93-1D1C-4D4D-BFC9-B5211FE6067B}" type="pres">
      <dgm:prSet presAssocID="{B9147F7C-615D-4621-A152-C510C762A229}" presName="bgRect" presStyleLbl="alignNode1" presStyleIdx="3" presStyleCnt="4"/>
      <dgm:spPr/>
    </dgm:pt>
    <dgm:pt modelId="{FC3D9DB4-DCBF-6C41-84DC-D3120CAF7877}" type="pres">
      <dgm:prSet presAssocID="{AB6C47B6-81AE-4C7C-8F8F-BDFF10BA2A5E}" presName="sibTransNodeRect" presStyleLbl="alignNode1" presStyleIdx="3" presStyleCnt="4">
        <dgm:presLayoutVars>
          <dgm:chMax val="0"/>
          <dgm:bulletEnabled val="1"/>
        </dgm:presLayoutVars>
      </dgm:prSet>
      <dgm:spPr/>
    </dgm:pt>
    <dgm:pt modelId="{7B43E159-C657-A14D-865E-DDFED0CD7B18}" type="pres">
      <dgm:prSet presAssocID="{B9147F7C-615D-4621-A152-C510C762A229}" presName="nodeRect" presStyleLbl="alignNode1" presStyleIdx="3" presStyleCnt="4">
        <dgm:presLayoutVars>
          <dgm:bulletEnabled val="1"/>
        </dgm:presLayoutVars>
      </dgm:prSet>
      <dgm:spPr/>
    </dgm:pt>
  </dgm:ptLst>
  <dgm:cxnLst>
    <dgm:cxn modelId="{B8CA1E01-F124-9046-9F0F-DD583287753A}" type="presOf" srcId="{2D2F9C64-BFC6-409E-9306-2E92E73B19C9}" destId="{A1059A0E-AFF9-DA43-8780-D62AA8E620E8}" srcOrd="0" destOrd="0" presId="urn:microsoft.com/office/officeart/2016/7/layout/LinearBlockProcessNumbered"/>
    <dgm:cxn modelId="{706AB906-AC3B-2C4B-9AE1-A41DC4C1FA0D}" type="presOf" srcId="{5653E204-4AD7-45C5-B0EC-90BF18B6B46B}" destId="{9D56B5B8-0672-2941-A726-CD3BB6609803}" srcOrd="0" destOrd="0" presId="urn:microsoft.com/office/officeart/2016/7/layout/LinearBlockProcessNumbered"/>
    <dgm:cxn modelId="{B516A70A-BD0E-1543-8F24-549311CD4F4A}" type="presOf" srcId="{AB6C47B6-81AE-4C7C-8F8F-BDFF10BA2A5E}" destId="{FC3D9DB4-DCBF-6C41-84DC-D3120CAF7877}" srcOrd="0" destOrd="0" presId="urn:microsoft.com/office/officeart/2016/7/layout/LinearBlockProcessNumbered"/>
    <dgm:cxn modelId="{BBC5A229-3F0F-F14A-9D46-7A04281E0FB9}" type="presOf" srcId="{54346C9D-CB1B-46F1-9991-34676DD18E5C}" destId="{2B09D973-5CFB-3340-98A3-A1911A5E5A83}" srcOrd="0" destOrd="0" presId="urn:microsoft.com/office/officeart/2016/7/layout/LinearBlockProcessNumbered"/>
    <dgm:cxn modelId="{0D12833D-C737-3047-9E06-D630B27C023A}" type="presOf" srcId="{B9147F7C-615D-4621-A152-C510C762A229}" destId="{7B43E159-C657-A14D-865E-DDFED0CD7B18}" srcOrd="1" destOrd="0" presId="urn:microsoft.com/office/officeart/2016/7/layout/LinearBlockProcessNumbered"/>
    <dgm:cxn modelId="{95227940-9AF5-1A42-874A-039E80861E51}" type="presOf" srcId="{EF8D0A1F-839D-4142-95EC-62FF9C629B8C}" destId="{BA7E24E9-596A-CA4A-BA11-46EB924AC6FC}" srcOrd="0" destOrd="0" presId="urn:microsoft.com/office/officeart/2016/7/layout/LinearBlockProcessNumbered"/>
    <dgm:cxn modelId="{2394DB4A-3905-456D-BA22-1058B6FC7F5D}" srcId="{37168A21-3DCE-4695-BC5D-ABF4495A312E}" destId="{F4C3A6BA-19D1-4365-A32B-489FBFEE0948}" srcOrd="0" destOrd="0" parTransId="{85D5C9DA-CD7A-4D7D-96E7-FDF9C7F59EFA}" sibTransId="{54346C9D-CB1B-46F1-9991-34676DD18E5C}"/>
    <dgm:cxn modelId="{49C62D6A-13B4-FB48-9CAA-25B122DC89C0}" type="presOf" srcId="{B9147F7C-615D-4621-A152-C510C762A229}" destId="{3E12AC93-1D1C-4D4D-BFC9-B5211FE6067B}" srcOrd="0" destOrd="0" presId="urn:microsoft.com/office/officeart/2016/7/layout/LinearBlockProcessNumbered"/>
    <dgm:cxn modelId="{063CBF6A-A202-473C-9E83-2D13EFB65F5E}" srcId="{37168A21-3DCE-4695-BC5D-ABF4495A312E}" destId="{5653E204-4AD7-45C5-B0EC-90BF18B6B46B}" srcOrd="2" destOrd="0" parTransId="{FF8CF56A-0AB0-45CB-9851-18333192B068}" sibTransId="{5C2C9BB9-4726-4139-9230-C675B0C46EDF}"/>
    <dgm:cxn modelId="{0FFE0D7A-2CAE-1844-8403-EB1C468E9988}" type="presOf" srcId="{37168A21-3DCE-4695-BC5D-ABF4495A312E}" destId="{FF192162-5CD7-784F-9BCF-7C1DB6396DE4}" srcOrd="0" destOrd="0" presId="urn:microsoft.com/office/officeart/2016/7/layout/LinearBlockProcessNumbered"/>
    <dgm:cxn modelId="{3F69627B-4C3C-F54E-A395-505A865615BF}" type="presOf" srcId="{F4C3A6BA-19D1-4365-A32B-489FBFEE0948}" destId="{811C5805-6D5D-6D4B-ABC6-A940E6D1CD9A}" srcOrd="1" destOrd="0" presId="urn:microsoft.com/office/officeart/2016/7/layout/LinearBlockProcessNumbered"/>
    <dgm:cxn modelId="{9E0B0FA2-D1A6-4A7B-9F7D-C77AA91C4951}" srcId="{37168A21-3DCE-4695-BC5D-ABF4495A312E}" destId="{2D2F9C64-BFC6-409E-9306-2E92E73B19C9}" srcOrd="1" destOrd="0" parTransId="{76F96FBF-075B-43FB-98A9-F7461CBCF0EE}" sibTransId="{EF8D0A1F-839D-4142-95EC-62FF9C629B8C}"/>
    <dgm:cxn modelId="{36A7AABF-1E9A-9E41-8126-BC109913F4FC}" type="presOf" srcId="{F4C3A6BA-19D1-4365-A32B-489FBFEE0948}" destId="{56F992B4-2891-104E-800B-49B1C139C6D3}" srcOrd="0" destOrd="0" presId="urn:microsoft.com/office/officeart/2016/7/layout/LinearBlockProcessNumbered"/>
    <dgm:cxn modelId="{458F99D0-7660-8A49-89AD-1E611A75C5F6}" type="presOf" srcId="{2D2F9C64-BFC6-409E-9306-2E92E73B19C9}" destId="{2C5C724B-E398-3949-876A-855EC347E35F}" srcOrd="1" destOrd="0" presId="urn:microsoft.com/office/officeart/2016/7/layout/LinearBlockProcessNumbered"/>
    <dgm:cxn modelId="{5D8024D8-A90A-471F-A254-049E9B47D98F}" srcId="{37168A21-3DCE-4695-BC5D-ABF4495A312E}" destId="{B9147F7C-615D-4621-A152-C510C762A229}" srcOrd="3" destOrd="0" parTransId="{348834FE-3245-494D-842A-0D82FD00DC67}" sibTransId="{AB6C47B6-81AE-4C7C-8F8F-BDFF10BA2A5E}"/>
    <dgm:cxn modelId="{03B944EF-5671-1843-8023-2A7C3987F971}" type="presOf" srcId="{5C2C9BB9-4726-4139-9230-C675B0C46EDF}" destId="{02FCEDBB-C495-814F-8CC1-405BD3FA8338}" srcOrd="0" destOrd="0" presId="urn:microsoft.com/office/officeart/2016/7/layout/LinearBlockProcessNumbered"/>
    <dgm:cxn modelId="{BA82A8F1-5AD6-7D44-A323-176E28E5D55B}" type="presOf" srcId="{5653E204-4AD7-45C5-B0EC-90BF18B6B46B}" destId="{D72491B9-C1A8-B541-B140-52152FDF1039}" srcOrd="1" destOrd="0" presId="urn:microsoft.com/office/officeart/2016/7/layout/LinearBlockProcessNumbered"/>
    <dgm:cxn modelId="{9893A0EF-2503-7346-808C-C783B7734587}" type="presParOf" srcId="{FF192162-5CD7-784F-9BCF-7C1DB6396DE4}" destId="{25213FC5-3D1E-0548-A647-45A8754B80B6}" srcOrd="0" destOrd="0" presId="urn:microsoft.com/office/officeart/2016/7/layout/LinearBlockProcessNumbered"/>
    <dgm:cxn modelId="{03691115-1E3E-FB44-B3B5-7B8CD0DDE2EC}" type="presParOf" srcId="{25213FC5-3D1E-0548-A647-45A8754B80B6}" destId="{56F992B4-2891-104E-800B-49B1C139C6D3}" srcOrd="0" destOrd="0" presId="urn:microsoft.com/office/officeart/2016/7/layout/LinearBlockProcessNumbered"/>
    <dgm:cxn modelId="{BAD9EB25-7BD9-AE43-B1AE-223806715CFA}" type="presParOf" srcId="{25213FC5-3D1E-0548-A647-45A8754B80B6}" destId="{2B09D973-5CFB-3340-98A3-A1911A5E5A83}" srcOrd="1" destOrd="0" presId="urn:microsoft.com/office/officeart/2016/7/layout/LinearBlockProcessNumbered"/>
    <dgm:cxn modelId="{4C3A6DFF-0595-334E-B515-6552C2E53891}" type="presParOf" srcId="{25213FC5-3D1E-0548-A647-45A8754B80B6}" destId="{811C5805-6D5D-6D4B-ABC6-A940E6D1CD9A}" srcOrd="2" destOrd="0" presId="urn:microsoft.com/office/officeart/2016/7/layout/LinearBlockProcessNumbered"/>
    <dgm:cxn modelId="{438B9A17-331F-F841-B4A6-4AF2358C2017}" type="presParOf" srcId="{FF192162-5CD7-784F-9BCF-7C1DB6396DE4}" destId="{57DE128E-D06B-3548-A3A6-3C99B48445F0}" srcOrd="1" destOrd="0" presId="urn:microsoft.com/office/officeart/2016/7/layout/LinearBlockProcessNumbered"/>
    <dgm:cxn modelId="{3C19A676-6756-7349-AA9E-A057EDA0F668}" type="presParOf" srcId="{FF192162-5CD7-784F-9BCF-7C1DB6396DE4}" destId="{85A28468-E55F-984E-B860-958B30160B7B}" srcOrd="2" destOrd="0" presId="urn:microsoft.com/office/officeart/2016/7/layout/LinearBlockProcessNumbered"/>
    <dgm:cxn modelId="{EC4A94E3-82FD-2844-BE98-186C11C669F5}" type="presParOf" srcId="{85A28468-E55F-984E-B860-958B30160B7B}" destId="{A1059A0E-AFF9-DA43-8780-D62AA8E620E8}" srcOrd="0" destOrd="0" presId="urn:microsoft.com/office/officeart/2016/7/layout/LinearBlockProcessNumbered"/>
    <dgm:cxn modelId="{58D92C60-9EE8-E243-A585-CC59A231BC24}" type="presParOf" srcId="{85A28468-E55F-984E-B860-958B30160B7B}" destId="{BA7E24E9-596A-CA4A-BA11-46EB924AC6FC}" srcOrd="1" destOrd="0" presId="urn:microsoft.com/office/officeart/2016/7/layout/LinearBlockProcessNumbered"/>
    <dgm:cxn modelId="{3F2FF41C-263A-1B46-B19D-1C912DFEBB8E}" type="presParOf" srcId="{85A28468-E55F-984E-B860-958B30160B7B}" destId="{2C5C724B-E398-3949-876A-855EC347E35F}" srcOrd="2" destOrd="0" presId="urn:microsoft.com/office/officeart/2016/7/layout/LinearBlockProcessNumbered"/>
    <dgm:cxn modelId="{66D02A95-FC47-4D4D-8EC2-B48F5ADFB39C}" type="presParOf" srcId="{FF192162-5CD7-784F-9BCF-7C1DB6396DE4}" destId="{0A071581-574A-C244-893E-C8CCB3833084}" srcOrd="3" destOrd="0" presId="urn:microsoft.com/office/officeart/2016/7/layout/LinearBlockProcessNumbered"/>
    <dgm:cxn modelId="{2C8D5D58-B428-BF4F-B602-B9193EB6FBEE}" type="presParOf" srcId="{FF192162-5CD7-784F-9BCF-7C1DB6396DE4}" destId="{BBD1207C-8749-F641-B7DC-99F826BE2552}" srcOrd="4" destOrd="0" presId="urn:microsoft.com/office/officeart/2016/7/layout/LinearBlockProcessNumbered"/>
    <dgm:cxn modelId="{411ECF24-F202-E946-A082-DED0C0520C84}" type="presParOf" srcId="{BBD1207C-8749-F641-B7DC-99F826BE2552}" destId="{9D56B5B8-0672-2941-A726-CD3BB6609803}" srcOrd="0" destOrd="0" presId="urn:microsoft.com/office/officeart/2016/7/layout/LinearBlockProcessNumbered"/>
    <dgm:cxn modelId="{DF064629-2F26-7846-BDD2-CA39E90C6C57}" type="presParOf" srcId="{BBD1207C-8749-F641-B7DC-99F826BE2552}" destId="{02FCEDBB-C495-814F-8CC1-405BD3FA8338}" srcOrd="1" destOrd="0" presId="urn:microsoft.com/office/officeart/2016/7/layout/LinearBlockProcessNumbered"/>
    <dgm:cxn modelId="{ADE3201E-7316-094D-AA4A-8CE40FCAD180}" type="presParOf" srcId="{BBD1207C-8749-F641-B7DC-99F826BE2552}" destId="{D72491B9-C1A8-B541-B140-52152FDF1039}" srcOrd="2" destOrd="0" presId="urn:microsoft.com/office/officeart/2016/7/layout/LinearBlockProcessNumbered"/>
    <dgm:cxn modelId="{A191D2BB-9090-6F4E-88CD-6D7D988F4122}" type="presParOf" srcId="{FF192162-5CD7-784F-9BCF-7C1DB6396DE4}" destId="{4E8A146E-A2EF-A64C-A042-CB100E5CE87A}" srcOrd="5" destOrd="0" presId="urn:microsoft.com/office/officeart/2016/7/layout/LinearBlockProcessNumbered"/>
    <dgm:cxn modelId="{70514841-E494-2049-B923-FD6B15B81399}" type="presParOf" srcId="{FF192162-5CD7-784F-9BCF-7C1DB6396DE4}" destId="{8E6D9613-B229-0F4F-A864-68982D0D1D67}" srcOrd="6" destOrd="0" presId="urn:microsoft.com/office/officeart/2016/7/layout/LinearBlockProcessNumbered"/>
    <dgm:cxn modelId="{7DE2CF7A-5A2D-0341-865A-7F5680BCAF6B}" type="presParOf" srcId="{8E6D9613-B229-0F4F-A864-68982D0D1D67}" destId="{3E12AC93-1D1C-4D4D-BFC9-B5211FE6067B}" srcOrd="0" destOrd="0" presId="urn:microsoft.com/office/officeart/2016/7/layout/LinearBlockProcessNumbered"/>
    <dgm:cxn modelId="{A2E672D1-A3BC-0A4A-9EA4-5BABA394E8A3}" type="presParOf" srcId="{8E6D9613-B229-0F4F-A864-68982D0D1D67}" destId="{FC3D9DB4-DCBF-6C41-84DC-D3120CAF7877}" srcOrd="1" destOrd="0" presId="urn:microsoft.com/office/officeart/2016/7/layout/LinearBlockProcessNumbered"/>
    <dgm:cxn modelId="{748544AD-409B-8043-BAF4-0C8C04934778}" type="presParOf" srcId="{8E6D9613-B229-0F4F-A864-68982D0D1D67}" destId="{7B43E159-C657-A14D-865E-DDFED0CD7B1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DF66-0433-7F43-A81B-1344E922AB94}">
      <dsp:nvSpPr>
        <dsp:cNvPr id="0" name=""/>
        <dsp:cNvSpPr/>
      </dsp:nvSpPr>
      <dsp:spPr>
        <a:xfrm>
          <a:off x="1346" y="157219"/>
          <a:ext cx="4725967" cy="300098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0FC8-54BE-3A47-B2AE-A8F475F90FE3}">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Your student Sam discloses that she has received upwards of 50 text messages from her ex-girlfriend, Lynn, also an SMSU student. Lynn is begging her not date anyone else. Sam blocked Lynn on her phone, but now Lynn is reaching out to Sam’s co-workers trying to reconnect. The last message Sam received from Lynn, states that if Sam dates anyone else, Lynn will kill herself. </a:t>
          </a:r>
        </a:p>
      </dsp:txBody>
      <dsp:txXfrm>
        <a:off x="614349" y="743967"/>
        <a:ext cx="4550175" cy="2825197"/>
      </dsp:txXfrm>
    </dsp:sp>
    <dsp:sp modelId="{24C289D9-FCAF-1144-B0FF-EAFF931F893D}">
      <dsp:nvSpPr>
        <dsp:cNvPr id="0" name=""/>
        <dsp:cNvSpPr/>
      </dsp:nvSpPr>
      <dsp:spPr>
        <a:xfrm>
          <a:off x="5777528" y="157219"/>
          <a:ext cx="4725967" cy="3000989"/>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F511B-E2EB-1C4E-87AB-C13CFE1302B5}">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are your next steps?</a:t>
          </a:r>
        </a:p>
      </dsp:txBody>
      <dsp:txXfrm>
        <a:off x="6390532" y="743967"/>
        <a:ext cx="4550175" cy="2825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AF708-327F-9242-AC2A-C8B07FBD3B3A}">
      <dsp:nvSpPr>
        <dsp:cNvPr id="0" name=""/>
        <dsp:cNvSpPr/>
      </dsp:nvSpPr>
      <dsp:spPr>
        <a:xfrm>
          <a:off x="1346" y="157219"/>
          <a:ext cx="4725967" cy="3000989"/>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BEADE-3E6F-0B46-8BD5-6D0700DF9108}">
      <dsp:nvSpPr>
        <dsp:cNvPr id="0" name=""/>
        <dsp:cNvSpPr/>
      </dsp:nvSpPr>
      <dsp:spPr>
        <a:xfrm>
          <a:off x="526453" y="656071"/>
          <a:ext cx="4725967" cy="3000989"/>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One evening Sara begins to talk with you about the fact that in her Intro to Sociology, her group member, Ryan, is constantly brushing his arm across her breasts, bumping into with his crotch, and apologies by saying he’s clumsy. She just wants Ryan to stop!</a:t>
          </a:r>
        </a:p>
      </dsp:txBody>
      <dsp:txXfrm>
        <a:off x="614349" y="743967"/>
        <a:ext cx="4550175" cy="2825197"/>
      </dsp:txXfrm>
    </dsp:sp>
    <dsp:sp modelId="{FABF5482-A11F-BC44-B97B-6708461EF767}">
      <dsp:nvSpPr>
        <dsp:cNvPr id="0" name=""/>
        <dsp:cNvSpPr/>
      </dsp:nvSpPr>
      <dsp:spPr>
        <a:xfrm>
          <a:off x="5777528" y="157219"/>
          <a:ext cx="4725967" cy="3000989"/>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80FF2-1382-9B4D-800B-286604C78A63}">
      <dsp:nvSpPr>
        <dsp:cNvPr id="0" name=""/>
        <dsp:cNvSpPr/>
      </dsp:nvSpPr>
      <dsp:spPr>
        <a:xfrm>
          <a:off x="6302636" y="656071"/>
          <a:ext cx="4725967" cy="3000989"/>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What are your next steps?</a:t>
          </a:r>
        </a:p>
      </dsp:txBody>
      <dsp:txXfrm>
        <a:off x="6390532" y="743967"/>
        <a:ext cx="4550175" cy="2825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992B4-2891-104E-800B-49B1C139C6D3}">
      <dsp:nvSpPr>
        <dsp:cNvPr id="0" name=""/>
        <dsp:cNvSpPr/>
      </dsp:nvSpPr>
      <dsp:spPr>
        <a:xfrm>
          <a:off x="215" y="256509"/>
          <a:ext cx="2601222" cy="312146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43" tIns="0" rIns="256943" bIns="330200" numCol="1" spcCol="1270" anchor="t" anchorCtr="0">
          <a:noAutofit/>
        </a:bodyPr>
        <a:lstStyle/>
        <a:p>
          <a:pPr marL="0" lvl="0" indent="0" algn="l" defTabSz="711200">
            <a:lnSpc>
              <a:spcPct val="90000"/>
            </a:lnSpc>
            <a:spcBef>
              <a:spcPct val="0"/>
            </a:spcBef>
            <a:spcAft>
              <a:spcPct val="35000"/>
            </a:spcAft>
            <a:buNone/>
          </a:pPr>
          <a:r>
            <a:rPr lang="en-US" sz="1600" kern="1200" dirty="0"/>
            <a:t>Title IX Coordinator: Dr. Erin Kline, FH 216; 507-537-6657; </a:t>
          </a: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erin.kline@smsu.edu</a:t>
          </a:r>
          <a:endParaRPr lang="en-US" sz="1600" kern="1200" dirty="0">
            <a:solidFill>
              <a:schemeClr val="bg1"/>
            </a:solidFill>
          </a:endParaRPr>
        </a:p>
      </dsp:txBody>
      <dsp:txXfrm>
        <a:off x="215" y="1505096"/>
        <a:ext cx="2601222" cy="1872880"/>
      </dsp:txXfrm>
    </dsp:sp>
    <dsp:sp modelId="{2B09D973-5CFB-3340-98A3-A1911A5E5A83}">
      <dsp:nvSpPr>
        <dsp:cNvPr id="0" name=""/>
        <dsp:cNvSpPr/>
      </dsp:nvSpPr>
      <dsp:spPr>
        <a:xfrm>
          <a:off x="215" y="256509"/>
          <a:ext cx="2601222" cy="124858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43" tIns="165100" rIns="256943"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5" y="256509"/>
        <a:ext cx="2601222" cy="1248586"/>
      </dsp:txXfrm>
    </dsp:sp>
    <dsp:sp modelId="{A1059A0E-AFF9-DA43-8780-D62AA8E620E8}">
      <dsp:nvSpPr>
        <dsp:cNvPr id="0" name=""/>
        <dsp:cNvSpPr/>
      </dsp:nvSpPr>
      <dsp:spPr>
        <a:xfrm>
          <a:off x="2809535" y="256509"/>
          <a:ext cx="2601222" cy="312146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43" tIns="0" rIns="256943" bIns="330200" numCol="1" spcCol="1270" anchor="t" anchorCtr="0">
          <a:noAutofit/>
        </a:bodyPr>
        <a:lstStyle/>
        <a:p>
          <a:pPr marL="0" lvl="0" indent="0" algn="l" defTabSz="711200">
            <a:lnSpc>
              <a:spcPct val="90000"/>
            </a:lnSpc>
            <a:spcBef>
              <a:spcPct val="0"/>
            </a:spcBef>
            <a:spcAft>
              <a:spcPct val="35000"/>
            </a:spcAft>
            <a:buNone/>
          </a:pPr>
          <a:r>
            <a:rPr lang="en-US" sz="1600" kern="1200" dirty="0"/>
            <a:t>Deputy Title IX Coordinator: Mike Munford, FH 116; 507-537-7858; </a:t>
          </a:r>
          <a:r>
            <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mike.munford@smsu.edu</a:t>
          </a:r>
          <a:r>
            <a:rPr lang="en-US" sz="1600" kern="1200" dirty="0">
              <a:solidFill>
                <a:schemeClr val="bg1"/>
              </a:solidFill>
            </a:rPr>
            <a:t> </a:t>
          </a:r>
        </a:p>
      </dsp:txBody>
      <dsp:txXfrm>
        <a:off x="2809535" y="1505096"/>
        <a:ext cx="2601222" cy="1872880"/>
      </dsp:txXfrm>
    </dsp:sp>
    <dsp:sp modelId="{BA7E24E9-596A-CA4A-BA11-46EB924AC6FC}">
      <dsp:nvSpPr>
        <dsp:cNvPr id="0" name=""/>
        <dsp:cNvSpPr/>
      </dsp:nvSpPr>
      <dsp:spPr>
        <a:xfrm>
          <a:off x="2809535" y="256509"/>
          <a:ext cx="2601222" cy="124858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43" tIns="165100" rIns="256943"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09535" y="256509"/>
        <a:ext cx="2601222" cy="1248586"/>
      </dsp:txXfrm>
    </dsp:sp>
    <dsp:sp modelId="{9D56B5B8-0672-2941-A726-CD3BB6609803}">
      <dsp:nvSpPr>
        <dsp:cNvPr id="0" name=""/>
        <dsp:cNvSpPr/>
      </dsp:nvSpPr>
      <dsp:spPr>
        <a:xfrm>
          <a:off x="5618856" y="256509"/>
          <a:ext cx="2601222" cy="312146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43" tIns="0" rIns="256943" bIns="330200" numCol="1" spcCol="1270" anchor="t" anchorCtr="0">
          <a:noAutofit/>
        </a:bodyPr>
        <a:lstStyle/>
        <a:p>
          <a:pPr marL="0" lvl="0" indent="0" algn="l" defTabSz="711200">
            <a:lnSpc>
              <a:spcPct val="90000"/>
            </a:lnSpc>
            <a:spcBef>
              <a:spcPct val="0"/>
            </a:spcBef>
            <a:spcAft>
              <a:spcPct val="35000"/>
            </a:spcAft>
            <a:buNone/>
          </a:pPr>
          <a:r>
            <a:rPr lang="en-US" sz="1600" kern="1200" dirty="0"/>
            <a:t>Violence Prevention and Education Coordinator: Joyce </a:t>
          </a:r>
          <a:r>
            <a:rPr lang="en-US" sz="1600" kern="1200" dirty="0" err="1"/>
            <a:t>Tofte</a:t>
          </a:r>
          <a:r>
            <a:rPr lang="en-US" sz="1600" kern="1200" dirty="0"/>
            <a:t>, FH 117</a:t>
          </a:r>
          <a:r>
            <a:rPr lang="en-US" sz="1600" kern="1200"/>
            <a:t>; 507-537-7241; </a:t>
          </a:r>
          <a:r>
            <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joyce.tofte@smsu.edu</a:t>
          </a:r>
          <a:r>
            <a:rPr lang="en-US" sz="1600" kern="1200" dirty="0">
              <a:solidFill>
                <a:schemeClr val="bg1"/>
              </a:solidFill>
            </a:rPr>
            <a:t> </a:t>
          </a:r>
        </a:p>
      </dsp:txBody>
      <dsp:txXfrm>
        <a:off x="5618856" y="1505096"/>
        <a:ext cx="2601222" cy="1872880"/>
      </dsp:txXfrm>
    </dsp:sp>
    <dsp:sp modelId="{02FCEDBB-C495-814F-8CC1-405BD3FA8338}">
      <dsp:nvSpPr>
        <dsp:cNvPr id="0" name=""/>
        <dsp:cNvSpPr/>
      </dsp:nvSpPr>
      <dsp:spPr>
        <a:xfrm>
          <a:off x="5618856" y="256509"/>
          <a:ext cx="2601222" cy="124858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43" tIns="165100" rIns="256943"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618856" y="256509"/>
        <a:ext cx="2601222" cy="1248586"/>
      </dsp:txXfrm>
    </dsp:sp>
    <dsp:sp modelId="{3E12AC93-1D1C-4D4D-BFC9-B5211FE6067B}">
      <dsp:nvSpPr>
        <dsp:cNvPr id="0" name=""/>
        <dsp:cNvSpPr/>
      </dsp:nvSpPr>
      <dsp:spPr>
        <a:xfrm>
          <a:off x="8428176" y="256509"/>
          <a:ext cx="2601222" cy="3121467"/>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943" tIns="0" rIns="256943" bIns="330200" numCol="1" spcCol="1270" anchor="t" anchorCtr="0">
          <a:noAutofit/>
        </a:bodyPr>
        <a:lstStyle/>
        <a:p>
          <a:pPr marL="0" lvl="0" indent="0" algn="l" defTabSz="800100">
            <a:lnSpc>
              <a:spcPct val="90000"/>
            </a:lnSpc>
            <a:spcBef>
              <a:spcPct val="0"/>
            </a:spcBef>
            <a:spcAft>
              <a:spcPct val="35000"/>
            </a:spcAft>
            <a:buNone/>
          </a:pPr>
          <a:r>
            <a:rPr lang="en-US" sz="1800" kern="1200" dirty="0"/>
            <a:t>Student Conduct: Dave Hemp, FH 120; 507-537-6470; </a:t>
          </a:r>
          <a:r>
            <a:rPr lang="en-US" sz="18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dave.hemp@smsu.edu</a:t>
          </a:r>
          <a:r>
            <a:rPr lang="en-US" sz="1800" kern="1200" dirty="0">
              <a:solidFill>
                <a:schemeClr val="bg1"/>
              </a:solidFill>
            </a:rPr>
            <a:t> </a:t>
          </a:r>
        </a:p>
      </dsp:txBody>
      <dsp:txXfrm>
        <a:off x="8428176" y="1505096"/>
        <a:ext cx="2601222" cy="1872880"/>
      </dsp:txXfrm>
    </dsp:sp>
    <dsp:sp modelId="{FC3D9DB4-DCBF-6C41-84DC-D3120CAF7877}">
      <dsp:nvSpPr>
        <dsp:cNvPr id="0" name=""/>
        <dsp:cNvSpPr/>
      </dsp:nvSpPr>
      <dsp:spPr>
        <a:xfrm>
          <a:off x="8428176" y="256509"/>
          <a:ext cx="2601222" cy="1248586"/>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6943" tIns="165100" rIns="256943"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428176" y="256509"/>
        <a:ext cx="2601222" cy="12485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9D1EF0-07AE-D84C-9C2B-CDD2DC4FC2A7}" type="datetimeFigureOut">
              <a:rPr lang="en-US" smtClean="0"/>
              <a:t>9/22/24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232F2-BF82-B040-AE39-E5D114213C5F}" type="slidenum">
              <a:rPr lang="en-US" smtClean="0"/>
              <a:t>‹#›</a:t>
            </a:fld>
            <a:endParaRPr lang="en-US"/>
          </a:p>
        </p:txBody>
      </p:sp>
    </p:spTree>
    <p:extLst>
      <p:ext uri="{BB962C8B-B14F-4D97-AF65-F5344CB8AC3E}">
        <p14:creationId xmlns:p14="http://schemas.microsoft.com/office/powerpoint/2010/main" val="108895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victims of sexual assault often experience physical and emotional trauma that continues for years and can impact every facet of their lives.  Many of these students will drop courses, withdraw from college, change where they live, experience a decline in academic performance, </a:t>
            </a:r>
            <a:r>
              <a:rPr lang="en-US" dirty="0" err="1"/>
              <a:t>etc</a:t>
            </a:r>
            <a:endParaRPr lang="en-US" dirty="0"/>
          </a:p>
        </p:txBody>
      </p:sp>
      <p:sp>
        <p:nvSpPr>
          <p:cNvPr id="4" name="Slide Number Placeholder 3"/>
          <p:cNvSpPr>
            <a:spLocks noGrp="1"/>
          </p:cNvSpPr>
          <p:nvPr>
            <p:ph type="sldNum" sz="quarter" idx="5"/>
          </p:nvPr>
        </p:nvSpPr>
        <p:spPr/>
        <p:txBody>
          <a:bodyPr/>
          <a:lstStyle/>
          <a:p>
            <a:fld id="{947232F2-BF82-B040-AE39-E5D114213C5F}" type="slidenum">
              <a:rPr lang="en-US" smtClean="0"/>
              <a:t>5</a:t>
            </a:fld>
            <a:endParaRPr lang="en-US"/>
          </a:p>
        </p:txBody>
      </p:sp>
    </p:spTree>
    <p:extLst>
      <p:ext uri="{BB962C8B-B14F-4D97-AF65-F5344CB8AC3E}">
        <p14:creationId xmlns:p14="http://schemas.microsoft.com/office/powerpoint/2010/main" val="26504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Duress: threat of harm to compel a person to do something he/she doesn’t want to do</a:t>
            </a:r>
          </a:p>
          <a:p>
            <a:r>
              <a:rPr lang="en-US" dirty="0"/>
              <a:t>Coercion:  extreme example: pointing a gun to another’s head and saying do this or you die.  More common example, using persuasion, intimidation, or urging someone on.  </a:t>
            </a:r>
          </a:p>
          <a:p>
            <a:endParaRPr lang="en-US" dirty="0"/>
          </a:p>
        </p:txBody>
      </p:sp>
      <p:sp>
        <p:nvSpPr>
          <p:cNvPr id="4" name="Slide Number Placeholder 3"/>
          <p:cNvSpPr>
            <a:spLocks noGrp="1"/>
          </p:cNvSpPr>
          <p:nvPr>
            <p:ph type="sldNum" sz="quarter" idx="5"/>
          </p:nvPr>
        </p:nvSpPr>
        <p:spPr/>
        <p:txBody>
          <a:bodyPr/>
          <a:lstStyle/>
          <a:p>
            <a:fld id="{947232F2-BF82-B040-AE39-E5D114213C5F}" type="slidenum">
              <a:rPr lang="en-US" smtClean="0"/>
              <a:t>8</a:t>
            </a:fld>
            <a:endParaRPr lang="en-US"/>
          </a:p>
        </p:txBody>
      </p:sp>
    </p:spTree>
    <p:extLst>
      <p:ext uri="{BB962C8B-B14F-4D97-AF65-F5344CB8AC3E}">
        <p14:creationId xmlns:p14="http://schemas.microsoft.com/office/powerpoint/2010/main" val="144962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232F2-BF82-B040-AE39-E5D114213C5F}" type="slidenum">
              <a:rPr lang="en-US" smtClean="0"/>
              <a:t>10</a:t>
            </a:fld>
            <a:endParaRPr lang="en-US"/>
          </a:p>
        </p:txBody>
      </p:sp>
    </p:spTree>
    <p:extLst>
      <p:ext uri="{BB962C8B-B14F-4D97-AF65-F5344CB8AC3E}">
        <p14:creationId xmlns:p14="http://schemas.microsoft.com/office/powerpoint/2010/main" val="272534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chrome-extension://</a:t>
            </a:r>
            <a:r>
              <a:rPr lang="en-US" dirty="0" err="1"/>
              <a:t>efaidnbmnnnibpcajpcglclefindmkaj</a:t>
            </a:r>
            <a:r>
              <a:rPr lang="en-US" dirty="0"/>
              <a:t>/https://</a:t>
            </a:r>
            <a:r>
              <a:rPr lang="en-US" dirty="0" err="1"/>
              <a:t>www.nsvrc.org</a:t>
            </a:r>
            <a:r>
              <a:rPr lang="en-US" dirty="0"/>
              <a:t>/sites/default/files/2017-10/</a:t>
            </a:r>
            <a:r>
              <a:rPr lang="en-US" dirty="0" err="1"/>
              <a:t>friends_and_family_guide_final.pdf</a:t>
            </a:r>
            <a:endParaRPr lang="en-US" dirty="0"/>
          </a:p>
        </p:txBody>
      </p:sp>
      <p:sp>
        <p:nvSpPr>
          <p:cNvPr id="4" name="Slide Number Placeholder 3"/>
          <p:cNvSpPr>
            <a:spLocks noGrp="1"/>
          </p:cNvSpPr>
          <p:nvPr>
            <p:ph type="sldNum" sz="quarter" idx="5"/>
          </p:nvPr>
        </p:nvSpPr>
        <p:spPr/>
        <p:txBody>
          <a:bodyPr/>
          <a:lstStyle/>
          <a:p>
            <a:fld id="{947232F2-BF82-B040-AE39-E5D114213C5F}" type="slidenum">
              <a:rPr lang="en-US" smtClean="0"/>
              <a:t>21</a:t>
            </a:fld>
            <a:endParaRPr lang="en-US"/>
          </a:p>
        </p:txBody>
      </p:sp>
    </p:spTree>
    <p:extLst>
      <p:ext uri="{BB962C8B-B14F-4D97-AF65-F5344CB8AC3E}">
        <p14:creationId xmlns:p14="http://schemas.microsoft.com/office/powerpoint/2010/main" val="47736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9/22/24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95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845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9/22/24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73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9/22/24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450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9/22/24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546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68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91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565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16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9/22/24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905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9/22/24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581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9/22/24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95773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msu.edu/campuslife/publicsafety/index.html" TargetMode="External"/><Relationship Id="rId2" Type="http://schemas.openxmlformats.org/officeDocument/2006/relationships/hyperlink" Target="https://www.smsu.edu/administration/titleix/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chrome-extension://efaidnbmnnnibpcajpcglclefindmkaj/https:/www.nsvrc.org/sites/default/files/2017-10/friends_and_family_guide_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svrc.org/projects/sane-sustainabilit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vy 3D art">
            <a:extLst>
              <a:ext uri="{FF2B5EF4-FFF2-40B4-BE49-F238E27FC236}">
                <a16:creationId xmlns:a16="http://schemas.microsoft.com/office/drawing/2014/main" id="{4EDE9009-2D8D-7062-4FF4-392A4C5F091E}"/>
              </a:ext>
            </a:extLst>
          </p:cNvPr>
          <p:cNvPicPr>
            <a:picLocks noChangeAspect="1"/>
          </p:cNvPicPr>
          <p:nvPr/>
        </p:nvPicPr>
        <p:blipFill>
          <a:blip r:embed="rId2"/>
          <a:srcRect t="22833" b="4587"/>
          <a:stretch/>
        </p:blipFill>
        <p:spPr>
          <a:xfrm>
            <a:off x="20" y="10"/>
            <a:ext cx="12191980" cy="6857988"/>
          </a:xfrm>
          <a:prstGeom prst="rect">
            <a:avLst/>
          </a:prstGeom>
        </p:spPr>
      </p:pic>
      <p:sp>
        <p:nvSpPr>
          <p:cNvPr id="11" name="Rectangle 1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7464F-C3D8-E496-5B65-654D69EB4E41}"/>
              </a:ext>
            </a:extLst>
          </p:cNvPr>
          <p:cNvSpPr>
            <a:spLocks noGrp="1"/>
          </p:cNvSpPr>
          <p:nvPr>
            <p:ph type="ctrTitle"/>
          </p:nvPr>
        </p:nvSpPr>
        <p:spPr>
          <a:xfrm>
            <a:off x="837126" y="1419225"/>
            <a:ext cx="4320227" cy="2395117"/>
          </a:xfrm>
        </p:spPr>
        <p:txBody>
          <a:bodyPr>
            <a:normAutofit fontScale="90000"/>
          </a:bodyPr>
          <a:lstStyle/>
          <a:p>
            <a:r>
              <a:rPr lang="en-US" sz="4000" dirty="0">
                <a:solidFill>
                  <a:srgbClr val="FFFFFF"/>
                </a:solidFill>
              </a:rPr>
              <a:t>Learning Connections: Stop, Prevent, Remedy (2024)</a:t>
            </a:r>
          </a:p>
        </p:txBody>
      </p:sp>
      <p:sp>
        <p:nvSpPr>
          <p:cNvPr id="3" name="Subtitle 2">
            <a:extLst>
              <a:ext uri="{FF2B5EF4-FFF2-40B4-BE49-F238E27FC236}">
                <a16:creationId xmlns:a16="http://schemas.microsoft.com/office/drawing/2014/main" id="{CB64C20E-10BB-1FE6-433C-5174A5E6FB53}"/>
              </a:ext>
            </a:extLst>
          </p:cNvPr>
          <p:cNvSpPr>
            <a:spLocks noGrp="1"/>
          </p:cNvSpPr>
          <p:nvPr>
            <p:ph type="subTitle" idx="1"/>
          </p:nvPr>
        </p:nvSpPr>
        <p:spPr>
          <a:xfrm>
            <a:off x="837126" y="3824576"/>
            <a:ext cx="4320228" cy="2208233"/>
          </a:xfrm>
        </p:spPr>
        <p:txBody>
          <a:bodyPr>
            <a:normAutofit lnSpcReduction="10000"/>
          </a:bodyPr>
          <a:lstStyle/>
          <a:p>
            <a:r>
              <a:rPr lang="en-US" sz="1800" dirty="0">
                <a:solidFill>
                  <a:srgbClr val="FFFFFF">
                    <a:alpha val="75000"/>
                  </a:srgbClr>
                </a:solidFill>
              </a:rPr>
              <a:t>Dr. Erin Kline</a:t>
            </a:r>
          </a:p>
          <a:p>
            <a:r>
              <a:rPr lang="en-US" sz="1800" dirty="0">
                <a:solidFill>
                  <a:srgbClr val="FFFFFF">
                    <a:alpha val="75000"/>
                  </a:srgbClr>
                </a:solidFill>
              </a:rPr>
              <a:t>AVP/CDO/T9 Coordinator</a:t>
            </a:r>
          </a:p>
          <a:p>
            <a:r>
              <a:rPr lang="en-US" sz="1800" dirty="0">
                <a:solidFill>
                  <a:srgbClr val="FFFFFF">
                    <a:alpha val="75000"/>
                  </a:srgbClr>
                </a:solidFill>
              </a:rPr>
              <a:t>Joyce </a:t>
            </a:r>
            <a:r>
              <a:rPr lang="en-US" sz="1800" dirty="0" err="1">
                <a:solidFill>
                  <a:srgbClr val="FFFFFF">
                    <a:alpha val="75000"/>
                  </a:srgbClr>
                </a:solidFill>
              </a:rPr>
              <a:t>Tofte</a:t>
            </a:r>
            <a:endParaRPr lang="en-US" sz="1800" dirty="0">
              <a:solidFill>
                <a:srgbClr val="FFFFFF">
                  <a:alpha val="75000"/>
                </a:srgbClr>
              </a:solidFill>
            </a:endParaRPr>
          </a:p>
          <a:p>
            <a:r>
              <a:rPr lang="en-US" sz="1800" dirty="0">
                <a:solidFill>
                  <a:srgbClr val="FFFFFF">
                    <a:alpha val="75000"/>
                  </a:srgbClr>
                </a:solidFill>
              </a:rPr>
              <a:t>Violence prevention &amp; Education/ Deputy T9 Coordinator</a:t>
            </a:r>
          </a:p>
          <a:p>
            <a:r>
              <a:rPr lang="en-US" sz="1800" dirty="0">
                <a:solidFill>
                  <a:srgbClr val="FFFFFF">
                    <a:alpha val="75000"/>
                  </a:srgbClr>
                </a:solidFill>
              </a:rPr>
              <a:t>September 25, 2024</a:t>
            </a:r>
          </a:p>
        </p:txBody>
      </p:sp>
    </p:spTree>
    <p:extLst>
      <p:ext uri="{BB962C8B-B14F-4D97-AF65-F5344CB8AC3E}">
        <p14:creationId xmlns:p14="http://schemas.microsoft.com/office/powerpoint/2010/main" val="42110097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84338-D5D5-087F-EAB7-AC682F8ED03F}"/>
              </a:ext>
            </a:extLst>
          </p:cNvPr>
          <p:cNvSpPr>
            <a:spLocks noGrp="1"/>
          </p:cNvSpPr>
          <p:nvPr>
            <p:ph type="title"/>
          </p:nvPr>
        </p:nvSpPr>
        <p:spPr>
          <a:xfrm>
            <a:off x="581193" y="702156"/>
            <a:ext cx="6309003" cy="1013800"/>
          </a:xfrm>
        </p:spPr>
        <p:txBody>
          <a:bodyPr>
            <a:normAutofit/>
          </a:bodyPr>
          <a:lstStyle/>
          <a:p>
            <a:r>
              <a:rPr lang="en-US" dirty="0">
                <a:solidFill>
                  <a:schemeClr val="tx2"/>
                </a:solidFill>
              </a:rPr>
              <a:t>Drug Facilitated Sexual Assault </a:t>
            </a:r>
          </a:p>
        </p:txBody>
      </p:sp>
      <p:sp>
        <p:nvSpPr>
          <p:cNvPr id="24" name="Rectangle 23">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787741A-DE5F-0CC8-216B-01FED782B74C}"/>
              </a:ext>
            </a:extLst>
          </p:cNvPr>
          <p:cNvSpPr>
            <a:spLocks noGrp="1"/>
          </p:cNvSpPr>
          <p:nvPr>
            <p:ph idx="1"/>
          </p:nvPr>
        </p:nvSpPr>
        <p:spPr>
          <a:xfrm>
            <a:off x="581194" y="1896533"/>
            <a:ext cx="6309003" cy="3962266"/>
          </a:xfrm>
        </p:spPr>
        <p:txBody>
          <a:bodyPr>
            <a:normAutofit/>
          </a:bodyPr>
          <a:lstStyle/>
          <a:p>
            <a:r>
              <a:rPr lang="en-US" dirty="0">
                <a:solidFill>
                  <a:schemeClr val="tx2"/>
                </a:solidFill>
                <a:latin typeface="+mj-lt"/>
              </a:rPr>
              <a:t>On college campuses, the use of alcohol is the #1 substance that plays a factor in sexual assault as it lowers inhibitions, reduces person’s ability to resist, and can prevent memory formation.</a:t>
            </a:r>
          </a:p>
          <a:p>
            <a:pPr lvl="1"/>
            <a:r>
              <a:rPr lang="en-US" dirty="0">
                <a:solidFill>
                  <a:schemeClr val="tx2"/>
                </a:solidFill>
                <a:latin typeface="+mj-lt"/>
              </a:rPr>
              <a:t>This is defined as the use of drugs and/or alcohol to compromise an individual’s ability to consent.</a:t>
            </a:r>
          </a:p>
          <a:p>
            <a:r>
              <a:rPr lang="en-US" dirty="0">
                <a:solidFill>
                  <a:schemeClr val="tx2"/>
                </a:solidFill>
                <a:latin typeface="+mj-lt"/>
              </a:rPr>
              <a:t>This can occur by either</a:t>
            </a:r>
          </a:p>
          <a:p>
            <a:pPr marL="324000" lvl="1" indent="0">
              <a:buNone/>
            </a:pPr>
            <a:r>
              <a:rPr lang="en-US" dirty="0">
                <a:solidFill>
                  <a:schemeClr val="tx2"/>
                </a:solidFill>
                <a:latin typeface="+mj-lt"/>
              </a:rPr>
              <a:t>(1) taking advantage of someone’s voluntary use or </a:t>
            </a:r>
          </a:p>
          <a:p>
            <a:pPr marL="324000" lvl="1" indent="0">
              <a:buNone/>
            </a:pPr>
            <a:r>
              <a:rPr lang="en-US" dirty="0">
                <a:solidFill>
                  <a:schemeClr val="tx2"/>
                </a:solidFill>
                <a:latin typeface="+mj-lt"/>
              </a:rPr>
              <a:t>(2) intentionally forcing the victim to consume drugs or alcohol with or without their knowledge</a:t>
            </a:r>
          </a:p>
          <a:p>
            <a:r>
              <a:rPr lang="en-US" dirty="0">
                <a:solidFill>
                  <a:schemeClr val="tx2"/>
                </a:solidFill>
                <a:latin typeface="+mj-lt"/>
              </a:rPr>
              <a:t>Under Minnesota State policy, it is not a defense for the Respondent to claim intoxication. </a:t>
            </a:r>
          </a:p>
        </p:txBody>
      </p:sp>
      <p:pic>
        <p:nvPicPr>
          <p:cNvPr id="18" name="Picture 17" descr="Close-up unopened pill packets">
            <a:extLst>
              <a:ext uri="{FF2B5EF4-FFF2-40B4-BE49-F238E27FC236}">
                <a16:creationId xmlns:a16="http://schemas.microsoft.com/office/drawing/2014/main" id="{7F8F8A43-9986-CBF2-FAC7-617BA784CE93}"/>
              </a:ext>
            </a:extLst>
          </p:cNvPr>
          <p:cNvPicPr>
            <a:picLocks noChangeAspect="1"/>
          </p:cNvPicPr>
          <p:nvPr/>
        </p:nvPicPr>
        <p:blipFill>
          <a:blip r:embed="rId3"/>
          <a:srcRect l="30636" r="24584"/>
          <a:stretch/>
        </p:blipFill>
        <p:spPr>
          <a:xfrm>
            <a:off x="7521283" y="10"/>
            <a:ext cx="4670717" cy="6857990"/>
          </a:xfrm>
          <a:prstGeom prst="rect">
            <a:avLst/>
          </a:prstGeom>
        </p:spPr>
      </p:pic>
    </p:spTree>
    <p:extLst>
      <p:ext uri="{BB962C8B-B14F-4D97-AF65-F5344CB8AC3E}">
        <p14:creationId xmlns:p14="http://schemas.microsoft.com/office/powerpoint/2010/main" val="509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053D1-5672-9179-635D-9435B2873DC4}"/>
              </a:ext>
            </a:extLst>
          </p:cNvPr>
          <p:cNvSpPr>
            <a:spLocks noGrp="1"/>
          </p:cNvSpPr>
          <p:nvPr>
            <p:ph type="title"/>
          </p:nvPr>
        </p:nvSpPr>
        <p:spPr>
          <a:xfrm>
            <a:off x="581193" y="702156"/>
            <a:ext cx="6309003" cy="1013800"/>
          </a:xfrm>
        </p:spPr>
        <p:txBody>
          <a:bodyPr>
            <a:normAutofit/>
          </a:bodyPr>
          <a:lstStyle/>
          <a:p>
            <a:r>
              <a:rPr lang="en-US">
                <a:solidFill>
                  <a:schemeClr val="tx2"/>
                </a:solidFill>
              </a:rPr>
              <a:t>Drug Facilitated Sexual Assault </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ECA6B3E-8533-02D0-559E-01A3A5C7A854}"/>
              </a:ext>
            </a:extLst>
          </p:cNvPr>
          <p:cNvSpPr>
            <a:spLocks noGrp="1"/>
          </p:cNvSpPr>
          <p:nvPr>
            <p:ph idx="1"/>
          </p:nvPr>
        </p:nvSpPr>
        <p:spPr>
          <a:xfrm>
            <a:off x="426817" y="1896532"/>
            <a:ext cx="6540460" cy="4259311"/>
          </a:xfrm>
        </p:spPr>
        <p:txBody>
          <a:bodyPr>
            <a:normAutofit/>
          </a:bodyPr>
          <a:lstStyle/>
          <a:p>
            <a:pPr fontAlgn="base"/>
            <a:r>
              <a:rPr lang="en-US" b="0" i="0" dirty="0">
                <a:solidFill>
                  <a:schemeClr val="tx2"/>
                </a:solidFill>
                <a:effectLst/>
                <a:latin typeface="+mj-lt"/>
              </a:rPr>
              <a:t>Coercing or pressuring someone beyond their comfort zone to ingest more drugs or alcohol or different substances than they are comfortable with.</a:t>
            </a:r>
          </a:p>
          <a:p>
            <a:pPr fontAlgn="base"/>
            <a:r>
              <a:rPr lang="en-US" b="0" i="0" dirty="0">
                <a:solidFill>
                  <a:schemeClr val="tx2"/>
                </a:solidFill>
                <a:effectLst/>
                <a:latin typeface="+mj-lt"/>
              </a:rPr>
              <a:t>Ignoring or refusing to help someone who says they’ve had too much to drink or is having a negative drug experience and needs help.</a:t>
            </a:r>
          </a:p>
          <a:p>
            <a:pPr fontAlgn="base"/>
            <a:r>
              <a:rPr lang="en-US" b="0" i="0" dirty="0">
                <a:solidFill>
                  <a:schemeClr val="tx2"/>
                </a:solidFill>
                <a:effectLst/>
                <a:latin typeface="+mj-lt"/>
              </a:rPr>
              <a:t>Initiating sexual contact with someone because they are intoxicated, and less likely to resist.</a:t>
            </a:r>
          </a:p>
          <a:p>
            <a:pPr fontAlgn="base"/>
            <a:r>
              <a:rPr lang="en-US" b="0" i="0" dirty="0">
                <a:solidFill>
                  <a:schemeClr val="tx2"/>
                </a:solidFill>
                <a:effectLst/>
                <a:latin typeface="+mj-lt"/>
              </a:rPr>
              <a:t>Refusing to tell someone what is in their drink or the type of dosage of drug they are ingesting.</a:t>
            </a:r>
          </a:p>
        </p:txBody>
      </p:sp>
      <p:pic>
        <p:nvPicPr>
          <p:cNvPr id="5" name="Picture 4" descr="Close-up unopened pill packets">
            <a:extLst>
              <a:ext uri="{FF2B5EF4-FFF2-40B4-BE49-F238E27FC236}">
                <a16:creationId xmlns:a16="http://schemas.microsoft.com/office/drawing/2014/main" id="{CB4B4F75-6F52-04B4-6D64-6EC38D4FE4BF}"/>
              </a:ext>
            </a:extLst>
          </p:cNvPr>
          <p:cNvPicPr>
            <a:picLocks noChangeAspect="1"/>
          </p:cNvPicPr>
          <p:nvPr/>
        </p:nvPicPr>
        <p:blipFill>
          <a:blip r:embed="rId2"/>
          <a:srcRect l="30636" r="24584"/>
          <a:stretch/>
        </p:blipFill>
        <p:spPr>
          <a:xfrm>
            <a:off x="7521283" y="10"/>
            <a:ext cx="4670717" cy="6857990"/>
          </a:xfrm>
          <a:prstGeom prst="rect">
            <a:avLst/>
          </a:prstGeom>
        </p:spPr>
      </p:pic>
    </p:spTree>
    <p:extLst>
      <p:ext uri="{BB962C8B-B14F-4D97-AF65-F5344CB8AC3E}">
        <p14:creationId xmlns:p14="http://schemas.microsoft.com/office/powerpoint/2010/main" val="400195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3BC13-1CA0-89E5-D5E6-00DC64BCD7EB}"/>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Discussion</a:t>
            </a:r>
          </a:p>
        </p:txBody>
      </p:sp>
      <p:sp>
        <p:nvSpPr>
          <p:cNvPr id="3" name="Content Placeholder 2">
            <a:extLst>
              <a:ext uri="{FF2B5EF4-FFF2-40B4-BE49-F238E27FC236}">
                <a16:creationId xmlns:a16="http://schemas.microsoft.com/office/drawing/2014/main" id="{525A7755-6BAE-F4B6-2C65-32B96E109E33}"/>
              </a:ext>
            </a:extLst>
          </p:cNvPr>
          <p:cNvSpPr>
            <a:spLocks noGrp="1"/>
          </p:cNvSpPr>
          <p:nvPr>
            <p:ph idx="1"/>
          </p:nvPr>
        </p:nvSpPr>
        <p:spPr>
          <a:xfrm>
            <a:off x="7534655" y="1066800"/>
            <a:ext cx="3405015" cy="4724400"/>
          </a:xfrm>
          <a:ln w="57150">
            <a:noFill/>
          </a:ln>
        </p:spPr>
        <p:txBody>
          <a:bodyPr vert="horz" lIns="91440" tIns="45720" rIns="91440" bIns="45720" rtlCol="0" anchor="ctr">
            <a:normAutofit/>
          </a:bodyPr>
          <a:lstStyle/>
          <a:p>
            <a:pPr marL="0" indent="0">
              <a:buNone/>
            </a:pPr>
            <a:r>
              <a:rPr lang="en-US" sz="2800" cap="all" dirty="0">
                <a:solidFill>
                  <a:srgbClr val="FFFFFF"/>
                </a:solidFill>
              </a:rPr>
              <a:t>How would you describe affirmative consent to a student?</a:t>
            </a:r>
          </a:p>
        </p:txBody>
      </p:sp>
      <p:sp>
        <p:nvSpPr>
          <p:cNvPr id="18" name="Rectangle 17">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106137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787B2-D365-AB0B-55ED-732BC1F19BB7}"/>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Title IX Sexual Harassment</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53448A1-9089-E066-C654-73775535C0AD}"/>
              </a:ext>
            </a:extLst>
          </p:cNvPr>
          <p:cNvSpPr>
            <a:spLocks noGrp="1"/>
          </p:cNvSpPr>
          <p:nvPr>
            <p:ph idx="1"/>
          </p:nvPr>
        </p:nvSpPr>
        <p:spPr>
          <a:xfrm>
            <a:off x="5117586" y="1124998"/>
            <a:ext cx="6143248" cy="5275802"/>
          </a:xfrm>
        </p:spPr>
        <p:txBody>
          <a:bodyPr>
            <a:normAutofit/>
          </a:bodyPr>
          <a:lstStyle/>
          <a:p>
            <a:pPr>
              <a:lnSpc>
                <a:spcPct val="90000"/>
              </a:lnSpc>
            </a:pPr>
            <a:r>
              <a:rPr lang="en-US" sz="1900" dirty="0"/>
              <a:t>Conduct on the basis of sex that occurs in a SMSU program or activity in the United States that meets one or more of the following:</a:t>
            </a:r>
          </a:p>
          <a:p>
            <a:pPr lvl="1">
              <a:lnSpc>
                <a:spcPct val="90000"/>
              </a:lnSpc>
            </a:pPr>
            <a:r>
              <a:rPr lang="en-US" sz="1900" dirty="0"/>
              <a:t>Involves an </a:t>
            </a:r>
            <a:r>
              <a:rPr lang="en-US" sz="1900" b="1" u="sng" dirty="0"/>
              <a:t>employee </a:t>
            </a:r>
            <a:r>
              <a:rPr lang="en-US" sz="1900" dirty="0"/>
              <a:t>of the University conditioning the provision of an aid, benefit, or service of the recipient upon their participation in unwelcome sexual conduct; or</a:t>
            </a:r>
          </a:p>
          <a:p>
            <a:pPr lvl="1">
              <a:lnSpc>
                <a:spcPct val="90000"/>
              </a:lnSpc>
            </a:pPr>
            <a:r>
              <a:rPr lang="en-US" sz="1900" dirty="0"/>
              <a:t>Involves unwelcome conduct determined by a reasonable person to be so severe, pervasive </a:t>
            </a:r>
            <a:r>
              <a:rPr lang="en-US" sz="1900" b="1" dirty="0"/>
              <a:t>AND</a:t>
            </a:r>
            <a:r>
              <a:rPr lang="en-US" sz="1900" dirty="0"/>
              <a:t> objectively offensive that it effectively denies a person equal access to the University’s education program or activity; or </a:t>
            </a:r>
          </a:p>
          <a:p>
            <a:pPr lvl="1">
              <a:lnSpc>
                <a:spcPct val="90000"/>
              </a:lnSpc>
            </a:pPr>
            <a:r>
              <a:rPr lang="en-US" sz="1900" dirty="0"/>
              <a:t>Involves an act or acts of sexual assault, dating, intimate partner, or relationship violence, or stalking</a:t>
            </a:r>
          </a:p>
          <a:p>
            <a:pPr>
              <a:lnSpc>
                <a:spcPct val="90000"/>
              </a:lnSpc>
            </a:pPr>
            <a:endParaRPr lang="en-US" sz="1900" dirty="0"/>
          </a:p>
        </p:txBody>
      </p:sp>
    </p:spTree>
    <p:extLst>
      <p:ext uri="{BB962C8B-B14F-4D97-AF65-F5344CB8AC3E}">
        <p14:creationId xmlns:p14="http://schemas.microsoft.com/office/powerpoint/2010/main" val="1499641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3863ED-D155-3799-86B7-CB279338530F}"/>
              </a:ext>
            </a:extLst>
          </p:cNvPr>
          <p:cNvSpPr>
            <a:spLocks noGrp="1"/>
          </p:cNvSpPr>
          <p:nvPr>
            <p:ph type="title"/>
          </p:nvPr>
        </p:nvSpPr>
        <p:spPr>
          <a:xfrm>
            <a:off x="771148" y="1037967"/>
            <a:ext cx="3054091" cy="4709131"/>
          </a:xfrm>
        </p:spPr>
        <p:txBody>
          <a:bodyPr anchor="ctr">
            <a:normAutofit/>
          </a:bodyPr>
          <a:lstStyle/>
          <a:p>
            <a:r>
              <a:rPr lang="en-US" sz="2600">
                <a:solidFill>
                  <a:srgbClr val="FFFEFF"/>
                </a:solidFill>
              </a:rPr>
              <a:t>Non-Title IX harassment (Discriminatory Harassment)</a:t>
            </a:r>
          </a:p>
        </p:txBody>
      </p:sp>
      <p:sp>
        <p:nvSpPr>
          <p:cNvPr id="3" name="Content Placeholder 2">
            <a:extLst>
              <a:ext uri="{FF2B5EF4-FFF2-40B4-BE49-F238E27FC236}">
                <a16:creationId xmlns:a16="http://schemas.microsoft.com/office/drawing/2014/main" id="{90350BB4-8FD5-05D6-9A7A-F3642496EBBB}"/>
              </a:ext>
            </a:extLst>
          </p:cNvPr>
          <p:cNvSpPr>
            <a:spLocks noGrp="1"/>
          </p:cNvSpPr>
          <p:nvPr>
            <p:ph idx="1"/>
          </p:nvPr>
        </p:nvSpPr>
        <p:spPr>
          <a:xfrm>
            <a:off x="4534935" y="1037968"/>
            <a:ext cx="6725899" cy="4820832"/>
          </a:xfrm>
        </p:spPr>
        <p:txBody>
          <a:bodyPr>
            <a:normAutofit/>
          </a:bodyPr>
          <a:lstStyle/>
          <a:p>
            <a:r>
              <a:rPr lang="en-US" dirty="0"/>
              <a:t>Verbal or physical conduct directed at a person because of their protected class that is sufficient severe, pervasive, </a:t>
            </a:r>
            <a:r>
              <a:rPr lang="en-US" b="1" dirty="0"/>
              <a:t>OR</a:t>
            </a:r>
            <a:r>
              <a:rPr lang="en-US" dirty="0"/>
              <a:t> persistent to have the purpose or effect of creating a hostile work or educational environment.</a:t>
            </a:r>
          </a:p>
        </p:txBody>
      </p:sp>
    </p:spTree>
    <p:extLst>
      <p:ext uri="{BB962C8B-B14F-4D97-AF65-F5344CB8AC3E}">
        <p14:creationId xmlns:p14="http://schemas.microsoft.com/office/powerpoint/2010/main" val="272410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32D0214-2737-8CEA-3780-472F14E88CCB}"/>
              </a:ext>
            </a:extLst>
          </p:cNvPr>
          <p:cNvSpPr>
            <a:spLocks noGrp="1"/>
          </p:cNvSpPr>
          <p:nvPr>
            <p:ph type="title"/>
          </p:nvPr>
        </p:nvSpPr>
        <p:spPr>
          <a:xfrm>
            <a:off x="8013433" y="702156"/>
            <a:ext cx="3568661" cy="1188720"/>
          </a:xfrm>
        </p:spPr>
        <p:txBody>
          <a:bodyPr>
            <a:normAutofit/>
          </a:bodyPr>
          <a:lstStyle/>
          <a:p>
            <a:r>
              <a:rPr lang="en-US" dirty="0"/>
              <a:t>Is it a title ix issue or not?</a:t>
            </a:r>
          </a:p>
        </p:txBody>
      </p:sp>
      <p:pic>
        <p:nvPicPr>
          <p:cNvPr id="5" name="Picture 4" descr="Exclamation mark on a yellow background">
            <a:extLst>
              <a:ext uri="{FF2B5EF4-FFF2-40B4-BE49-F238E27FC236}">
                <a16:creationId xmlns:a16="http://schemas.microsoft.com/office/drawing/2014/main" id="{830FAF57-9961-2FCC-C860-D9DA639552F0}"/>
              </a:ext>
            </a:extLst>
          </p:cNvPr>
          <p:cNvPicPr>
            <a:picLocks noChangeAspect="1"/>
          </p:cNvPicPr>
          <p:nvPr/>
        </p:nvPicPr>
        <p:blipFill>
          <a:blip r:embed="rId2"/>
          <a:srcRect l="14783" r="2783"/>
          <a:stretch/>
        </p:blipFill>
        <p:spPr>
          <a:xfrm>
            <a:off x="20" y="10"/>
            <a:ext cx="7537685" cy="6857990"/>
          </a:xfrm>
          <a:prstGeom prst="rect">
            <a:avLst/>
          </a:prstGeom>
        </p:spPr>
      </p:pic>
      <p:sp>
        <p:nvSpPr>
          <p:cNvPr id="14" name="Rectangle 13">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9241FB7-88AE-33D5-6C86-27F96B1D34A7}"/>
              </a:ext>
            </a:extLst>
          </p:cNvPr>
          <p:cNvSpPr>
            <a:spLocks noGrp="1"/>
          </p:cNvSpPr>
          <p:nvPr>
            <p:ph idx="1"/>
          </p:nvPr>
        </p:nvSpPr>
        <p:spPr>
          <a:xfrm>
            <a:off x="7837714" y="2340864"/>
            <a:ext cx="4144489" cy="4059936"/>
          </a:xfrm>
        </p:spPr>
        <p:txBody>
          <a:bodyPr>
            <a:normAutofit/>
          </a:bodyPr>
          <a:lstStyle/>
          <a:p>
            <a:pPr>
              <a:lnSpc>
                <a:spcPct val="90000"/>
              </a:lnSpc>
            </a:pPr>
            <a:r>
              <a:rPr lang="en-US" sz="1500" dirty="0"/>
              <a:t>The distinction between Title IX Sexual Harassment and Non-Title IX Harassment is one determined by the Title IX Office.  </a:t>
            </a:r>
          </a:p>
          <a:p>
            <a:pPr>
              <a:lnSpc>
                <a:spcPct val="90000"/>
              </a:lnSpc>
            </a:pPr>
            <a:r>
              <a:rPr lang="en-US" sz="1500" dirty="0"/>
              <a:t>The Title IX Coordinator will determine whether a complaint should be processed under the 1B.3 procedure for Sexual Violence OR under the 1B.1 procedure for discrimination.</a:t>
            </a:r>
          </a:p>
          <a:p>
            <a:pPr>
              <a:lnSpc>
                <a:spcPct val="90000"/>
              </a:lnSpc>
            </a:pPr>
            <a:r>
              <a:rPr lang="en-US" sz="1500" dirty="0"/>
              <a:t>YOU SHOULD take the report, support the student by making sure they are safe, provide the NHCC info, and other assistance as needed, and complete your report.</a:t>
            </a:r>
          </a:p>
          <a:p>
            <a:pPr>
              <a:lnSpc>
                <a:spcPct val="90000"/>
              </a:lnSpc>
            </a:pPr>
            <a:r>
              <a:rPr lang="en-US" sz="1500" dirty="0"/>
              <a:t>Contacting the Title IX Coordinator is ALWAYS welcome.</a:t>
            </a:r>
          </a:p>
        </p:txBody>
      </p:sp>
    </p:spTree>
    <p:extLst>
      <p:ext uri="{BB962C8B-B14F-4D97-AF65-F5344CB8AC3E}">
        <p14:creationId xmlns:p14="http://schemas.microsoft.com/office/powerpoint/2010/main" val="324459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036BC-7ED9-7ADB-5934-8AE936FFD290}"/>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What are the options for reporting?</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08A420-0737-147F-61FC-1CF9A1F79777}"/>
              </a:ext>
            </a:extLst>
          </p:cNvPr>
          <p:cNvSpPr>
            <a:spLocks noGrp="1"/>
          </p:cNvSpPr>
          <p:nvPr>
            <p:ph idx="1"/>
          </p:nvPr>
        </p:nvSpPr>
        <p:spPr>
          <a:xfrm>
            <a:off x="5117585" y="1124998"/>
            <a:ext cx="6583679" cy="5097672"/>
          </a:xfrm>
        </p:spPr>
        <p:txBody>
          <a:bodyPr>
            <a:normAutofit/>
          </a:bodyPr>
          <a:lstStyle/>
          <a:p>
            <a:pPr>
              <a:lnSpc>
                <a:spcPct val="90000"/>
              </a:lnSpc>
            </a:pPr>
            <a:r>
              <a:rPr lang="en-US" dirty="0"/>
              <a:t>These are the following reporting options:</a:t>
            </a:r>
          </a:p>
          <a:p>
            <a:pPr lvl="1">
              <a:lnSpc>
                <a:spcPct val="90000"/>
              </a:lnSpc>
            </a:pPr>
            <a:r>
              <a:rPr lang="en-US" sz="1800" dirty="0"/>
              <a:t>Report to the Title IX </a:t>
            </a:r>
            <a:r>
              <a:rPr lang="en-US" sz="1800" dirty="0">
                <a:hlinkClick r:id="rId2"/>
              </a:rPr>
              <a:t>Coordinator</a:t>
            </a:r>
            <a:r>
              <a:rPr lang="en-US" sz="1800" dirty="0"/>
              <a:t> or Deputy Coordinators on campus (Founders Hall)</a:t>
            </a:r>
            <a:endParaRPr lang="en-US" sz="1600" dirty="0"/>
          </a:p>
          <a:p>
            <a:pPr lvl="1">
              <a:lnSpc>
                <a:spcPct val="90000"/>
              </a:lnSpc>
            </a:pPr>
            <a:r>
              <a:rPr lang="en-US" sz="1800" dirty="0"/>
              <a:t>Report to University Public </a:t>
            </a:r>
            <a:r>
              <a:rPr lang="en-US" sz="1800" dirty="0">
                <a:hlinkClick r:id="rId3"/>
              </a:rPr>
              <a:t>Safety</a:t>
            </a:r>
            <a:endParaRPr lang="en-US" sz="1800" dirty="0"/>
          </a:p>
          <a:p>
            <a:pPr lvl="1">
              <a:lnSpc>
                <a:spcPct val="90000"/>
              </a:lnSpc>
            </a:pPr>
            <a:r>
              <a:rPr lang="en-US" sz="1800" dirty="0"/>
              <a:t>Report to Marshall PD</a:t>
            </a:r>
          </a:p>
          <a:p>
            <a:pPr>
              <a:lnSpc>
                <a:spcPct val="90000"/>
              </a:lnSpc>
            </a:pPr>
            <a:r>
              <a:rPr lang="en-US" dirty="0"/>
              <a:t>Make a confidential report by reporting to:</a:t>
            </a:r>
          </a:p>
          <a:p>
            <a:pPr lvl="1">
              <a:lnSpc>
                <a:spcPct val="90000"/>
              </a:lnSpc>
            </a:pPr>
            <a:r>
              <a:rPr lang="en-US" sz="1800" dirty="0"/>
              <a:t>Licensed counselor in the Mental Health Counseling Center</a:t>
            </a:r>
          </a:p>
          <a:p>
            <a:pPr lvl="1">
              <a:lnSpc>
                <a:spcPct val="90000"/>
              </a:lnSpc>
            </a:pPr>
            <a:r>
              <a:rPr lang="en-US" sz="1800" dirty="0"/>
              <a:t>Medical professional in Health Services</a:t>
            </a:r>
          </a:p>
          <a:p>
            <a:pPr lvl="1">
              <a:lnSpc>
                <a:spcPct val="90000"/>
              </a:lnSpc>
            </a:pPr>
            <a:r>
              <a:rPr lang="en-US" sz="1800" dirty="0"/>
              <a:t>New Horizon’s Crisis Center (Founders Hall, 1</a:t>
            </a:r>
            <a:r>
              <a:rPr lang="en-US" sz="1800" baseline="30000" dirty="0"/>
              <a:t>st</a:t>
            </a:r>
            <a:r>
              <a:rPr lang="en-US" sz="1800" dirty="0"/>
              <a:t> floor)</a:t>
            </a:r>
          </a:p>
          <a:p>
            <a:pPr>
              <a:lnSpc>
                <a:spcPct val="90000"/>
              </a:lnSpc>
            </a:pPr>
            <a:r>
              <a:rPr lang="en-US" dirty="0"/>
              <a:t>It is important to remember that the University process is separate from the Police process, and the survivor can choose to report to one, one or more, or none. </a:t>
            </a:r>
          </a:p>
          <a:p>
            <a:pPr>
              <a:lnSpc>
                <a:spcPct val="90000"/>
              </a:lnSpc>
            </a:pPr>
            <a:r>
              <a:rPr lang="en-US" dirty="0"/>
              <a:t>Choosing what, when and how to report is up to the survivor. </a:t>
            </a:r>
          </a:p>
        </p:txBody>
      </p:sp>
    </p:spTree>
    <p:extLst>
      <p:ext uri="{BB962C8B-B14F-4D97-AF65-F5344CB8AC3E}">
        <p14:creationId xmlns:p14="http://schemas.microsoft.com/office/powerpoint/2010/main" val="5630900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36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oster with text and images of a person&#10;&#10;Description automatically generated">
            <a:extLst>
              <a:ext uri="{FF2B5EF4-FFF2-40B4-BE49-F238E27FC236}">
                <a16:creationId xmlns:a16="http://schemas.microsoft.com/office/drawing/2014/main" id="{726E961C-C4D7-3E82-845A-6940A6371861}"/>
              </a:ext>
            </a:extLst>
          </p:cNvPr>
          <p:cNvPicPr>
            <a:picLocks noGrp="1" noChangeAspect="1"/>
          </p:cNvPicPr>
          <p:nvPr>
            <p:ph idx="1"/>
          </p:nvPr>
        </p:nvPicPr>
        <p:blipFill>
          <a:blip r:embed="rId2"/>
          <a:stretch>
            <a:fillRect/>
          </a:stretch>
        </p:blipFill>
        <p:spPr>
          <a:xfrm>
            <a:off x="1984248" y="503404"/>
            <a:ext cx="7813458" cy="5879625"/>
          </a:xfrm>
          <a:prstGeom prst="rect">
            <a:avLst/>
          </a:prstGeom>
        </p:spPr>
      </p:pic>
    </p:spTree>
    <p:extLst>
      <p:ext uri="{BB962C8B-B14F-4D97-AF65-F5344CB8AC3E}">
        <p14:creationId xmlns:p14="http://schemas.microsoft.com/office/powerpoint/2010/main" val="246256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FBD5B-677C-9526-0D2B-9C8620D92497}"/>
              </a:ext>
            </a:extLst>
          </p:cNvPr>
          <p:cNvSpPr>
            <a:spLocks noGrp="1"/>
          </p:cNvSpPr>
          <p:nvPr>
            <p:ph type="title"/>
          </p:nvPr>
        </p:nvSpPr>
        <p:spPr>
          <a:xfrm>
            <a:off x="581192" y="702156"/>
            <a:ext cx="11029616" cy="1188720"/>
          </a:xfrm>
        </p:spPr>
        <p:txBody>
          <a:bodyPr>
            <a:normAutofit/>
          </a:bodyPr>
          <a:lstStyle/>
          <a:p>
            <a:r>
              <a:rPr lang="en-US" dirty="0"/>
              <a:t>Scenario A: Sam and Lin </a:t>
            </a:r>
          </a:p>
        </p:txBody>
      </p:sp>
      <p:graphicFrame>
        <p:nvGraphicFramePr>
          <p:cNvPr id="5" name="Content Placeholder 2">
            <a:extLst>
              <a:ext uri="{FF2B5EF4-FFF2-40B4-BE49-F238E27FC236}">
                <a16:creationId xmlns:a16="http://schemas.microsoft.com/office/drawing/2014/main" id="{70D3A644-D173-D44D-D710-1B99513807DD}"/>
              </a:ext>
            </a:extLst>
          </p:cNvPr>
          <p:cNvGraphicFramePr>
            <a:graphicFrameLocks noGrp="1"/>
          </p:cNvGraphicFramePr>
          <p:nvPr>
            <p:ph idx="1"/>
            <p:extLst>
              <p:ext uri="{D42A27DB-BD31-4B8C-83A1-F6EECF244321}">
                <p14:modId xmlns:p14="http://schemas.microsoft.com/office/powerpoint/2010/main" val="203012642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01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7CE4E-68D0-3DA5-F716-BED3E9408D4F}"/>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Reporting to Initiate a campus investigation</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142C8AB-3AFB-6EFE-9031-0CDD1C60A426}"/>
              </a:ext>
            </a:extLst>
          </p:cNvPr>
          <p:cNvSpPr>
            <a:spLocks noGrp="1"/>
          </p:cNvSpPr>
          <p:nvPr>
            <p:ph idx="1"/>
          </p:nvPr>
        </p:nvSpPr>
        <p:spPr>
          <a:xfrm>
            <a:off x="5117586" y="1124998"/>
            <a:ext cx="6493222" cy="5062046"/>
          </a:xfrm>
        </p:spPr>
        <p:txBody>
          <a:bodyPr>
            <a:normAutofit/>
          </a:bodyPr>
          <a:lstStyle/>
          <a:p>
            <a:r>
              <a:rPr lang="en-US" sz="2000" dirty="0"/>
              <a:t>YOU ARE REQUIRED to report any incidents that may be related to sexual violence, sexual harassment, or discrimination to the Title IX Coordinator, Dr. Erin Kline.</a:t>
            </a:r>
          </a:p>
          <a:p>
            <a:r>
              <a:rPr lang="en-US" sz="2000" dirty="0"/>
              <a:t>Under Title IX, there are two reporting options: informal and formal reports.  </a:t>
            </a:r>
          </a:p>
          <a:p>
            <a:r>
              <a:rPr lang="en-US" sz="2000" dirty="0"/>
              <a:t>An informal report does not initiate an investigation but entitles the victim to provision of supportive measures.</a:t>
            </a:r>
          </a:p>
          <a:p>
            <a:r>
              <a:rPr lang="en-US" sz="2000" dirty="0"/>
              <a:t>A formal report can only be made by the victim (or by the Title IX Coordinator) and initiates a formal campus investigation.</a:t>
            </a:r>
          </a:p>
          <a:p>
            <a:endParaRPr lang="en-US" sz="2000" dirty="0"/>
          </a:p>
        </p:txBody>
      </p:sp>
    </p:spTree>
    <p:extLst>
      <p:ext uri="{BB962C8B-B14F-4D97-AF65-F5344CB8AC3E}">
        <p14:creationId xmlns:p14="http://schemas.microsoft.com/office/powerpoint/2010/main" val="152221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33DE48-E9DD-C80A-D207-25655947CE33}"/>
              </a:ext>
            </a:extLst>
          </p:cNvPr>
          <p:cNvSpPr>
            <a:spLocks noGrp="1"/>
          </p:cNvSpPr>
          <p:nvPr>
            <p:ph type="title"/>
          </p:nvPr>
        </p:nvSpPr>
        <p:spPr>
          <a:xfrm>
            <a:off x="8013433" y="702156"/>
            <a:ext cx="3568661" cy="1188720"/>
          </a:xfrm>
        </p:spPr>
        <p:txBody>
          <a:bodyPr>
            <a:normAutofit/>
          </a:bodyPr>
          <a:lstStyle/>
          <a:p>
            <a:r>
              <a:rPr lang="en-US" dirty="0"/>
              <a:t>Trigger Warning </a:t>
            </a:r>
          </a:p>
        </p:txBody>
      </p:sp>
      <p:pic>
        <p:nvPicPr>
          <p:cNvPr id="5" name="Picture 4" descr="Exclamation mark on a yellow background">
            <a:extLst>
              <a:ext uri="{FF2B5EF4-FFF2-40B4-BE49-F238E27FC236}">
                <a16:creationId xmlns:a16="http://schemas.microsoft.com/office/drawing/2014/main" id="{4360C498-33AA-96CD-E277-A22F86AB7039}"/>
              </a:ext>
            </a:extLst>
          </p:cNvPr>
          <p:cNvPicPr>
            <a:picLocks noChangeAspect="1"/>
          </p:cNvPicPr>
          <p:nvPr/>
        </p:nvPicPr>
        <p:blipFill>
          <a:blip r:embed="rId2"/>
          <a:srcRect l="15242" r="2325"/>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125E489-851F-1E66-EAD2-064A5FE01947}"/>
              </a:ext>
            </a:extLst>
          </p:cNvPr>
          <p:cNvSpPr>
            <a:spLocks noGrp="1"/>
          </p:cNvSpPr>
          <p:nvPr>
            <p:ph idx="1"/>
          </p:nvPr>
        </p:nvSpPr>
        <p:spPr>
          <a:xfrm>
            <a:off x="8013433" y="2340864"/>
            <a:ext cx="3568661" cy="3634486"/>
          </a:xfrm>
        </p:spPr>
        <p:txBody>
          <a:bodyPr>
            <a:normAutofit/>
          </a:bodyPr>
          <a:lstStyle/>
          <a:p>
            <a:r>
              <a:rPr lang="en-US" dirty="0"/>
              <a:t>The content we are about to review can trigger previous traumatic experiences.</a:t>
            </a:r>
          </a:p>
          <a:p>
            <a:r>
              <a:rPr lang="en-US" dirty="0"/>
              <a:t>Please prioritize your physical and mental health by taking the breaks that you require.</a:t>
            </a:r>
          </a:p>
          <a:p>
            <a:r>
              <a:rPr lang="en-US" dirty="0"/>
              <a:t>Following our training, do something that brings you joy and helps you to reset.</a:t>
            </a:r>
          </a:p>
          <a:p>
            <a:endParaRPr lang="en-US" dirty="0"/>
          </a:p>
        </p:txBody>
      </p:sp>
    </p:spTree>
    <p:extLst>
      <p:ext uri="{BB962C8B-B14F-4D97-AF65-F5344CB8AC3E}">
        <p14:creationId xmlns:p14="http://schemas.microsoft.com/office/powerpoint/2010/main" val="87129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4" name="Picture 13" descr="Exclamation mark on a yellow background">
            <a:extLst>
              <a:ext uri="{FF2B5EF4-FFF2-40B4-BE49-F238E27FC236}">
                <a16:creationId xmlns:a16="http://schemas.microsoft.com/office/drawing/2014/main" id="{166BCB5F-7C6A-BA2B-21E9-184E370E3E97}"/>
              </a:ext>
            </a:extLst>
          </p:cNvPr>
          <p:cNvPicPr>
            <a:picLocks noChangeAspect="1"/>
          </p:cNvPicPr>
          <p:nvPr/>
        </p:nvPicPr>
        <p:blipFill>
          <a:blip r:embed="rId2"/>
          <a:srcRect l="25630" r="13633" b="3"/>
          <a:stretch/>
        </p:blipFill>
        <p:spPr>
          <a:xfrm>
            <a:off x="585216" y="2163544"/>
            <a:ext cx="3410985" cy="4211857"/>
          </a:xfrm>
          <a:prstGeom prst="rect">
            <a:avLst/>
          </a:prstGeom>
        </p:spPr>
      </p:pic>
      <p:sp>
        <p:nvSpPr>
          <p:cNvPr id="2" name="Title 1">
            <a:extLst>
              <a:ext uri="{FF2B5EF4-FFF2-40B4-BE49-F238E27FC236}">
                <a16:creationId xmlns:a16="http://schemas.microsoft.com/office/drawing/2014/main" id="{198D3BD4-70C0-F459-70CE-6D785CC123A8}"/>
              </a:ext>
            </a:extLst>
          </p:cNvPr>
          <p:cNvSpPr>
            <a:spLocks noGrp="1"/>
          </p:cNvSpPr>
          <p:nvPr>
            <p:ph type="title"/>
          </p:nvPr>
        </p:nvSpPr>
        <p:spPr>
          <a:xfrm>
            <a:off x="585216" y="704088"/>
            <a:ext cx="3523686" cy="1294379"/>
          </a:xfrm>
        </p:spPr>
        <p:txBody>
          <a:bodyPr anchor="t">
            <a:normAutofit/>
          </a:bodyPr>
          <a:lstStyle/>
          <a:p>
            <a:pPr>
              <a:lnSpc>
                <a:spcPct val="90000"/>
              </a:lnSpc>
            </a:pPr>
            <a:r>
              <a:rPr lang="en-US"/>
              <a:t>Review of your role in incident response</a:t>
            </a:r>
          </a:p>
        </p:txBody>
      </p:sp>
      <p:sp>
        <p:nvSpPr>
          <p:cNvPr id="3" name="Content Placeholder 2">
            <a:extLst>
              <a:ext uri="{FF2B5EF4-FFF2-40B4-BE49-F238E27FC236}">
                <a16:creationId xmlns:a16="http://schemas.microsoft.com/office/drawing/2014/main" id="{5A0D789F-848E-1548-6339-49808F72ECD1}"/>
              </a:ext>
            </a:extLst>
          </p:cNvPr>
          <p:cNvSpPr>
            <a:spLocks noGrp="1"/>
          </p:cNvSpPr>
          <p:nvPr>
            <p:ph idx="1"/>
          </p:nvPr>
        </p:nvSpPr>
        <p:spPr>
          <a:xfrm>
            <a:off x="4379976" y="1330036"/>
            <a:ext cx="7365491" cy="5134773"/>
          </a:xfrm>
        </p:spPr>
        <p:txBody>
          <a:bodyPr anchor="t">
            <a:normAutofit/>
          </a:bodyPr>
          <a:lstStyle/>
          <a:p>
            <a:r>
              <a:rPr lang="en-US" dirty="0"/>
              <a:t>When a student reports an incident of sexual violence to you, you MUST:</a:t>
            </a:r>
          </a:p>
          <a:p>
            <a:pPr lvl="1"/>
            <a:r>
              <a:rPr lang="en-US" sz="1800" dirty="0"/>
              <a:t>Make sure the student is safe and dependent upon your role, inform them that you are a mandatory reporter.</a:t>
            </a:r>
          </a:p>
          <a:p>
            <a:pPr lvl="1"/>
            <a:r>
              <a:rPr lang="en-US" sz="1800" dirty="0"/>
              <a:t>Complete a CSA report. </a:t>
            </a:r>
          </a:p>
          <a:p>
            <a:pPr lvl="1"/>
            <a:r>
              <a:rPr lang="en-US" sz="1800" dirty="0"/>
              <a:t>Connect the student with our NHCC advocate, if they agree.</a:t>
            </a:r>
          </a:p>
          <a:p>
            <a:pPr lvl="1"/>
            <a:r>
              <a:rPr lang="en-US" sz="1800" dirty="0"/>
              <a:t>Recommend that the student seek medical attention.</a:t>
            </a:r>
          </a:p>
          <a:p>
            <a:pPr lvl="1"/>
            <a:r>
              <a:rPr lang="en-US" sz="1800" dirty="0"/>
              <a:t>SUPPORT THE STUDENT(s) involved. This starts with believing them.</a:t>
            </a:r>
          </a:p>
          <a:p>
            <a:r>
              <a:rPr lang="en-US" dirty="0"/>
              <a:t>MAINTAIN PRIVACY </a:t>
            </a:r>
          </a:p>
          <a:p>
            <a:pPr lvl="1"/>
            <a:r>
              <a:rPr lang="en-US" sz="1800" dirty="0"/>
              <a:t>Do not post about the situation on social media, talk about it to friends, family, or other individuals on campus.</a:t>
            </a:r>
          </a:p>
          <a:p>
            <a:pPr lvl="1"/>
            <a:r>
              <a:rPr lang="en-US" sz="1800" dirty="0"/>
              <a:t>The only people you discuss the matter with is the student themselves and the Title IX office. </a:t>
            </a:r>
          </a:p>
        </p:txBody>
      </p:sp>
      <p:sp>
        <p:nvSpPr>
          <p:cNvPr id="27" name="Rectangle 26">
            <a:extLst>
              <a:ext uri="{FF2B5EF4-FFF2-40B4-BE49-F238E27FC236}">
                <a16:creationId xmlns:a16="http://schemas.microsoft.com/office/drawing/2014/main" id="{BE047182-D574-4420-02BD-B1574963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70F9EDA4-AE82-51D4-9890-D3FD6D2AF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6832D855-C8B5-8666-2EF6-1D436A827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7090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77915-5806-BF8D-6D71-774808573477}"/>
              </a:ext>
            </a:extLst>
          </p:cNvPr>
          <p:cNvSpPr>
            <a:spLocks noGrp="1"/>
          </p:cNvSpPr>
          <p:nvPr>
            <p:ph type="title"/>
          </p:nvPr>
        </p:nvSpPr>
        <p:spPr>
          <a:xfrm>
            <a:off x="581192" y="1507414"/>
            <a:ext cx="5120255" cy="3903332"/>
          </a:xfrm>
        </p:spPr>
        <p:txBody>
          <a:bodyPr anchor="t">
            <a:normAutofit/>
          </a:bodyPr>
          <a:lstStyle/>
          <a:p>
            <a:r>
              <a:rPr lang="en-US" sz="4000" dirty="0">
                <a:solidFill>
                  <a:schemeClr val="tx1">
                    <a:lumMod val="85000"/>
                    <a:lumOff val="15000"/>
                  </a:schemeClr>
                </a:solidFill>
              </a:rPr>
              <a:t>Supporting a Survivor: </a:t>
            </a:r>
            <a:r>
              <a:rPr lang="en-US" sz="4000" dirty="0" err="1">
                <a:solidFill>
                  <a:schemeClr val="tx1">
                    <a:lumMod val="85000"/>
                    <a:lumOff val="15000"/>
                  </a:schemeClr>
                </a:solidFill>
              </a:rPr>
              <a:t>www.NSVRC.org</a:t>
            </a:r>
            <a:r>
              <a:rPr lang="en-US" sz="4000" dirty="0">
                <a:solidFill>
                  <a:schemeClr val="tx1">
                    <a:lumMod val="85000"/>
                    <a:lumOff val="15000"/>
                  </a:schemeClr>
                </a:solidFill>
              </a:rPr>
              <a:t> </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AD36BEC-CDC4-F7E3-154E-B411C80396F4}"/>
              </a:ext>
            </a:extLst>
          </p:cNvPr>
          <p:cNvSpPr>
            <a:spLocks noGrp="1"/>
          </p:cNvSpPr>
          <p:nvPr>
            <p:ph idx="1"/>
          </p:nvPr>
        </p:nvSpPr>
        <p:spPr>
          <a:xfrm>
            <a:off x="6282639" y="1282535"/>
            <a:ext cx="5485445" cy="4500748"/>
          </a:xfrm>
          <a:ln w="57150">
            <a:noFill/>
          </a:ln>
        </p:spPr>
        <p:txBody>
          <a:bodyPr anchor="t">
            <a:normAutofit/>
          </a:bodyPr>
          <a:lstStyle/>
          <a:p>
            <a:pPr>
              <a:lnSpc>
                <a:spcPct val="90000"/>
              </a:lnSpc>
            </a:pPr>
            <a:r>
              <a:rPr lang="en-US" sz="1700" dirty="0"/>
              <a:t>NSVRC recommendations for </a:t>
            </a:r>
            <a:r>
              <a:rPr lang="en-US" sz="1700" dirty="0">
                <a:hlinkClick r:id="rId3"/>
              </a:rPr>
              <a:t>supporting survivors </a:t>
            </a:r>
            <a:r>
              <a:rPr lang="en-US" sz="1700" dirty="0"/>
              <a:t>include the following:</a:t>
            </a:r>
          </a:p>
          <a:p>
            <a:pPr lvl="1">
              <a:lnSpc>
                <a:spcPct val="90000"/>
              </a:lnSpc>
            </a:pPr>
            <a:r>
              <a:rPr lang="en-US" sz="1700" u="sng" dirty="0"/>
              <a:t>Remain claim. </a:t>
            </a:r>
            <a:r>
              <a:rPr lang="en-US" sz="1700" dirty="0"/>
              <a:t>You may also feel shocked, outraged or fearful, but showing these emotions may cause confusion or discomfort.</a:t>
            </a:r>
          </a:p>
          <a:p>
            <a:pPr lvl="1">
              <a:lnSpc>
                <a:spcPct val="90000"/>
              </a:lnSpc>
            </a:pPr>
            <a:r>
              <a:rPr lang="en-US" sz="1700" u="sng" dirty="0"/>
              <a:t>Believe the victim</a:t>
            </a:r>
            <a:r>
              <a:rPr lang="en-US" sz="1700" dirty="0"/>
              <a:t>. Be clear that you believe the victim that an assault happened to them and be clear that it is not their fault. </a:t>
            </a:r>
          </a:p>
          <a:p>
            <a:pPr lvl="1">
              <a:lnSpc>
                <a:spcPct val="90000"/>
              </a:lnSpc>
            </a:pPr>
            <a:r>
              <a:rPr lang="en-US" sz="1700" u="sng" dirty="0"/>
              <a:t>Give them control</a:t>
            </a:r>
            <a:r>
              <a:rPr lang="en-US" sz="1700" dirty="0"/>
              <a:t>. Control was taken from them during the assault. You can empower the victim by giving them choses about what steps they want to take and try to avoid telling them what to do.</a:t>
            </a:r>
          </a:p>
          <a:p>
            <a:pPr lvl="1">
              <a:lnSpc>
                <a:spcPct val="90000"/>
              </a:lnSpc>
            </a:pPr>
            <a:r>
              <a:rPr lang="en-US" sz="1700" dirty="0"/>
              <a:t>Encourage counseling and maintain privacy. </a:t>
            </a:r>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0344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EE70-441D-6CA7-6224-410F6D23062D}"/>
              </a:ext>
            </a:extLst>
          </p:cNvPr>
          <p:cNvSpPr>
            <a:spLocks noGrp="1"/>
          </p:cNvSpPr>
          <p:nvPr>
            <p:ph type="title"/>
          </p:nvPr>
        </p:nvSpPr>
        <p:spPr>
          <a:xfrm>
            <a:off x="581193" y="702156"/>
            <a:ext cx="6309003" cy="1013800"/>
          </a:xfrm>
        </p:spPr>
        <p:txBody>
          <a:bodyPr>
            <a:normAutofit/>
          </a:bodyPr>
          <a:lstStyle/>
          <a:p>
            <a:r>
              <a:rPr lang="en-US">
                <a:solidFill>
                  <a:schemeClr val="tx2"/>
                </a:solidFill>
              </a:rPr>
              <a:t>Vicarious Trauma</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771C1BB-C3E1-EA3E-86B2-B57719769B5D}"/>
              </a:ext>
            </a:extLst>
          </p:cNvPr>
          <p:cNvSpPr>
            <a:spLocks noGrp="1"/>
          </p:cNvSpPr>
          <p:nvPr>
            <p:ph idx="1"/>
          </p:nvPr>
        </p:nvSpPr>
        <p:spPr>
          <a:xfrm>
            <a:off x="581194" y="1896533"/>
            <a:ext cx="6309003" cy="3962266"/>
          </a:xfrm>
        </p:spPr>
        <p:txBody>
          <a:bodyPr>
            <a:normAutofit/>
          </a:bodyPr>
          <a:lstStyle/>
          <a:p>
            <a:r>
              <a:rPr lang="en-US" dirty="0">
                <a:solidFill>
                  <a:schemeClr val="tx2"/>
                </a:solidFill>
              </a:rPr>
              <a:t>Vicarious trauma has also been described as compassion fatigue or secondary traumatic stress. Figley (1995) suggest this experience is the result of exposure to the traumatic experiences of others. </a:t>
            </a:r>
          </a:p>
          <a:p>
            <a:r>
              <a:rPr lang="en-US" dirty="0">
                <a:solidFill>
                  <a:schemeClr val="tx2"/>
                </a:solidFill>
              </a:rPr>
              <a:t>Some recommendations on how to address and potentially prevent vicarious trauma include the following:</a:t>
            </a:r>
          </a:p>
          <a:p>
            <a:pPr lvl="1"/>
            <a:r>
              <a:rPr lang="en-US" dirty="0">
                <a:solidFill>
                  <a:schemeClr val="tx2"/>
                </a:solidFill>
              </a:rPr>
              <a:t>Awareness of your needs, emotions and limits.</a:t>
            </a:r>
          </a:p>
          <a:p>
            <a:pPr lvl="1"/>
            <a:r>
              <a:rPr lang="en-US" dirty="0">
                <a:solidFill>
                  <a:schemeClr val="tx2"/>
                </a:solidFill>
              </a:rPr>
              <a:t>Balance between our work, leisure time and rest.</a:t>
            </a:r>
          </a:p>
          <a:p>
            <a:pPr lvl="1"/>
            <a:r>
              <a:rPr lang="en-US" dirty="0">
                <a:solidFill>
                  <a:schemeClr val="tx2"/>
                </a:solidFill>
              </a:rPr>
              <a:t>Connection to ourselves, to others, and to something greater (in other words, spirituality) (</a:t>
            </a:r>
            <a:r>
              <a:rPr lang="en-US" dirty="0">
                <a:solidFill>
                  <a:schemeClr val="tx2"/>
                </a:solidFill>
                <a:hlinkClick r:id="rId2"/>
              </a:rPr>
              <a:t>http://www.nsvrc.org/projects/sane-sustainability</a:t>
            </a:r>
            <a:r>
              <a:rPr lang="en-US" dirty="0">
                <a:solidFill>
                  <a:schemeClr val="tx2"/>
                </a:solidFill>
              </a:rPr>
              <a:t>). </a:t>
            </a:r>
          </a:p>
        </p:txBody>
      </p:sp>
      <p:pic>
        <p:nvPicPr>
          <p:cNvPr id="5" name="Picture 4" descr="Hand reaching out to sun">
            <a:extLst>
              <a:ext uri="{FF2B5EF4-FFF2-40B4-BE49-F238E27FC236}">
                <a16:creationId xmlns:a16="http://schemas.microsoft.com/office/drawing/2014/main" id="{EC86D28C-E642-1E89-D884-523A272EB197}"/>
              </a:ext>
            </a:extLst>
          </p:cNvPr>
          <p:cNvPicPr>
            <a:picLocks noChangeAspect="1"/>
          </p:cNvPicPr>
          <p:nvPr/>
        </p:nvPicPr>
        <p:blipFill>
          <a:blip r:embed="rId3"/>
          <a:srcRect l="36378" r="17992" b="2"/>
          <a:stretch/>
        </p:blipFill>
        <p:spPr>
          <a:xfrm>
            <a:off x="7521283" y="10"/>
            <a:ext cx="4670717" cy="6857990"/>
          </a:xfrm>
          <a:prstGeom prst="rect">
            <a:avLst/>
          </a:prstGeom>
        </p:spPr>
      </p:pic>
    </p:spTree>
    <p:extLst>
      <p:ext uri="{BB962C8B-B14F-4D97-AF65-F5344CB8AC3E}">
        <p14:creationId xmlns:p14="http://schemas.microsoft.com/office/powerpoint/2010/main" val="28773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3E77-53E8-8D33-8EFA-3F040EF426BF}"/>
              </a:ext>
            </a:extLst>
          </p:cNvPr>
          <p:cNvSpPr>
            <a:spLocks noGrp="1"/>
          </p:cNvSpPr>
          <p:nvPr>
            <p:ph type="title"/>
          </p:nvPr>
        </p:nvSpPr>
        <p:spPr>
          <a:xfrm>
            <a:off x="581192" y="702156"/>
            <a:ext cx="11029616" cy="1188720"/>
          </a:xfrm>
        </p:spPr>
        <p:txBody>
          <a:bodyPr>
            <a:normAutofit/>
          </a:bodyPr>
          <a:lstStyle/>
          <a:p>
            <a:r>
              <a:rPr lang="en-US" dirty="0"/>
              <a:t>Scenario B: Ryan and Sara</a:t>
            </a:r>
          </a:p>
        </p:txBody>
      </p:sp>
      <p:graphicFrame>
        <p:nvGraphicFramePr>
          <p:cNvPr id="5" name="Content Placeholder 2">
            <a:extLst>
              <a:ext uri="{FF2B5EF4-FFF2-40B4-BE49-F238E27FC236}">
                <a16:creationId xmlns:a16="http://schemas.microsoft.com/office/drawing/2014/main" id="{59B46DE8-3AAF-7853-DB7C-C8596F8E96B8}"/>
              </a:ext>
            </a:extLst>
          </p:cNvPr>
          <p:cNvGraphicFramePr>
            <a:graphicFrameLocks noGrp="1"/>
          </p:cNvGraphicFramePr>
          <p:nvPr>
            <p:ph idx="1"/>
            <p:extLst>
              <p:ext uri="{D42A27DB-BD31-4B8C-83A1-F6EECF244321}">
                <p14:modId xmlns:p14="http://schemas.microsoft.com/office/powerpoint/2010/main" val="33505475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5657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4631C-F89A-1D66-BF7F-1218ADA6B3E3}"/>
              </a:ext>
            </a:extLst>
          </p:cNvPr>
          <p:cNvSpPr>
            <a:spLocks noGrp="1"/>
          </p:cNvSpPr>
          <p:nvPr>
            <p:ph type="title"/>
          </p:nvPr>
        </p:nvSpPr>
        <p:spPr>
          <a:xfrm>
            <a:off x="581192" y="1507414"/>
            <a:ext cx="5120255" cy="3903332"/>
          </a:xfrm>
        </p:spPr>
        <p:txBody>
          <a:bodyPr anchor="t">
            <a:normAutofit/>
          </a:bodyPr>
          <a:lstStyle/>
          <a:p>
            <a:r>
              <a:rPr lang="en-US" sz="4000">
                <a:solidFill>
                  <a:schemeClr val="tx1">
                    <a:lumMod val="85000"/>
                    <a:lumOff val="15000"/>
                  </a:schemeClr>
                </a:solidFill>
              </a:rPr>
              <a:t>Complete your report: Who, What, where, when</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D60206A-7323-740A-DE21-A4D499C14AAC}"/>
              </a:ext>
            </a:extLst>
          </p:cNvPr>
          <p:cNvSpPr>
            <a:spLocks noGrp="1"/>
          </p:cNvSpPr>
          <p:nvPr>
            <p:ph idx="1"/>
          </p:nvPr>
        </p:nvSpPr>
        <p:spPr>
          <a:xfrm>
            <a:off x="6441743" y="1507415"/>
            <a:ext cx="4819091" cy="3903331"/>
          </a:xfrm>
          <a:ln w="57150">
            <a:noFill/>
          </a:ln>
        </p:spPr>
        <p:txBody>
          <a:bodyPr anchor="t">
            <a:normAutofit/>
          </a:bodyPr>
          <a:lstStyle/>
          <a:p>
            <a:pPr>
              <a:lnSpc>
                <a:spcPct val="90000"/>
              </a:lnSpc>
            </a:pPr>
            <a:r>
              <a:rPr lang="en-US" sz="1700" dirty="0"/>
              <a:t>Complete the CSA report:</a:t>
            </a:r>
          </a:p>
          <a:p>
            <a:pPr lvl="1">
              <a:lnSpc>
                <a:spcPct val="90000"/>
              </a:lnSpc>
            </a:pPr>
            <a:r>
              <a:rPr lang="en-US" sz="1700" dirty="0"/>
              <a:t>Seek permission of the student to include their name in the CSA report.</a:t>
            </a:r>
          </a:p>
          <a:p>
            <a:pPr lvl="1">
              <a:lnSpc>
                <a:spcPct val="90000"/>
              </a:lnSpc>
            </a:pPr>
            <a:r>
              <a:rPr lang="en-US" sz="1700" dirty="0"/>
              <a:t>Include identifying information of the complainant and the respondent (if known).</a:t>
            </a:r>
          </a:p>
          <a:p>
            <a:pPr lvl="1">
              <a:lnSpc>
                <a:spcPct val="90000"/>
              </a:lnSpc>
            </a:pPr>
            <a:r>
              <a:rPr lang="en-US" sz="1700" dirty="0"/>
              <a:t>Date the alleged incident occurred.</a:t>
            </a:r>
          </a:p>
          <a:p>
            <a:pPr lvl="1">
              <a:lnSpc>
                <a:spcPct val="90000"/>
              </a:lnSpc>
            </a:pPr>
            <a:r>
              <a:rPr lang="en-US" sz="1700" dirty="0"/>
              <a:t>Location where the alleged incident occurred (address, residence hall, or other identifying info).</a:t>
            </a:r>
          </a:p>
          <a:p>
            <a:pPr lvl="1">
              <a:lnSpc>
                <a:spcPct val="90000"/>
              </a:lnSpc>
            </a:pPr>
            <a:r>
              <a:rPr lang="en-US" sz="1700" dirty="0"/>
              <a:t>Provide a brief description of what happened.</a:t>
            </a:r>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613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F21B4C-F0B5-F9C5-EEF8-AB2642C623F2}"/>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Informal Process</a:t>
            </a:r>
          </a:p>
        </p:txBody>
      </p:sp>
      <p:sp>
        <p:nvSpPr>
          <p:cNvPr id="3" name="Content Placeholder 2">
            <a:extLst>
              <a:ext uri="{FF2B5EF4-FFF2-40B4-BE49-F238E27FC236}">
                <a16:creationId xmlns:a16="http://schemas.microsoft.com/office/drawing/2014/main" id="{2D318A07-4D18-B5A8-E0E0-EDF93F0D125E}"/>
              </a:ext>
            </a:extLst>
          </p:cNvPr>
          <p:cNvSpPr>
            <a:spLocks noGrp="1"/>
          </p:cNvSpPr>
          <p:nvPr>
            <p:ph idx="1"/>
          </p:nvPr>
        </p:nvSpPr>
        <p:spPr>
          <a:xfrm>
            <a:off x="4534935" y="1037968"/>
            <a:ext cx="6725899" cy="4820832"/>
          </a:xfrm>
        </p:spPr>
        <p:txBody>
          <a:bodyPr>
            <a:normAutofit/>
          </a:bodyPr>
          <a:lstStyle/>
          <a:p>
            <a:r>
              <a:rPr lang="en-US" dirty="0"/>
              <a:t>Informal resolution is only available for Title IX complaints involving students. </a:t>
            </a:r>
          </a:p>
          <a:p>
            <a:pPr lvl="1"/>
            <a:r>
              <a:rPr lang="en-US" dirty="0"/>
              <a:t>If an employee is the Respondent, it is not an option. </a:t>
            </a:r>
          </a:p>
          <a:p>
            <a:pPr lvl="1"/>
            <a:r>
              <a:rPr lang="en-US" dirty="0"/>
              <a:t>Involvement by all parties must be voluntary.</a:t>
            </a:r>
          </a:p>
          <a:p>
            <a:r>
              <a:rPr lang="en-US" dirty="0"/>
              <a:t>Informal resolution is </a:t>
            </a:r>
            <a:r>
              <a:rPr lang="en-US" b="1" dirty="0"/>
              <a:t>not</a:t>
            </a:r>
            <a:r>
              <a:rPr lang="en-US" dirty="0"/>
              <a:t> a disciplinary process, but rather, a facilitated conversation with the parties intended as an opportunity for the Respondent to accept responsibility for the harm caused, and for the parties to come to some kind of mutual agreement on how to proceed.</a:t>
            </a:r>
          </a:p>
          <a:p>
            <a:r>
              <a:rPr lang="en-US" dirty="0"/>
              <a:t>Settlement Agreement – typically includes agreement regarding no contact, sometimes includes agreement on times the parties will use fitness center, dining hall, etc.</a:t>
            </a:r>
          </a:p>
          <a:p>
            <a:r>
              <a:rPr lang="en-US" dirty="0"/>
              <a:t>Prior to reaching settlement agreement, either party can withdraw from this process and request to utilize the formal process.</a:t>
            </a:r>
          </a:p>
        </p:txBody>
      </p:sp>
    </p:spTree>
    <p:extLst>
      <p:ext uri="{BB962C8B-B14F-4D97-AF65-F5344CB8AC3E}">
        <p14:creationId xmlns:p14="http://schemas.microsoft.com/office/powerpoint/2010/main" val="34876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692E9DC-7792-D557-D636-667B45AA2292}"/>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Formal Process</a:t>
            </a:r>
          </a:p>
        </p:txBody>
      </p:sp>
      <p:sp>
        <p:nvSpPr>
          <p:cNvPr id="3" name="Content Placeholder 2">
            <a:extLst>
              <a:ext uri="{FF2B5EF4-FFF2-40B4-BE49-F238E27FC236}">
                <a16:creationId xmlns:a16="http://schemas.microsoft.com/office/drawing/2014/main" id="{7B6E7BE0-2199-19C2-653E-D505047A2ABC}"/>
              </a:ext>
            </a:extLst>
          </p:cNvPr>
          <p:cNvSpPr>
            <a:spLocks noGrp="1"/>
          </p:cNvSpPr>
          <p:nvPr>
            <p:ph idx="1"/>
          </p:nvPr>
        </p:nvSpPr>
        <p:spPr>
          <a:xfrm>
            <a:off x="4534935" y="1037968"/>
            <a:ext cx="6725899" cy="4820832"/>
          </a:xfrm>
        </p:spPr>
        <p:txBody>
          <a:bodyPr>
            <a:normAutofit/>
          </a:bodyPr>
          <a:lstStyle/>
          <a:p>
            <a:r>
              <a:rPr lang="en-US" dirty="0"/>
              <a:t>Under this process, Title IX will:</a:t>
            </a:r>
          </a:p>
          <a:p>
            <a:pPr lvl="1"/>
            <a:r>
              <a:rPr lang="en-US" dirty="0"/>
              <a:t>Determine campus jurisdiction.</a:t>
            </a:r>
          </a:p>
          <a:p>
            <a:pPr lvl="1"/>
            <a:r>
              <a:rPr lang="en-US" dirty="0"/>
              <a:t>Conduct fact finding interviews of the Complainant, Respondent, and any witnesses.</a:t>
            </a:r>
          </a:p>
          <a:p>
            <a:pPr lvl="1"/>
            <a:r>
              <a:rPr lang="en-US" dirty="0"/>
              <a:t>Gather other relevant evidence</a:t>
            </a:r>
          </a:p>
          <a:p>
            <a:pPr lvl="1"/>
            <a:r>
              <a:rPr lang="en-US" dirty="0"/>
              <a:t>Draft investigative report</a:t>
            </a:r>
          </a:p>
          <a:p>
            <a:pPr lvl="1"/>
            <a:r>
              <a:rPr lang="en-US" dirty="0"/>
              <a:t> Refer the matter for a formal hearing by the Office of Administrative Hearings</a:t>
            </a:r>
          </a:p>
          <a:p>
            <a:pPr lvl="2"/>
            <a:r>
              <a:rPr lang="en-US" dirty="0"/>
              <a:t>The ALJ will conduct a live hearing and at the conclusion will issue a written recommendation </a:t>
            </a:r>
          </a:p>
          <a:p>
            <a:pPr lvl="2"/>
            <a:r>
              <a:rPr lang="en-US" dirty="0"/>
              <a:t>The written recommendation will be sent to campus decisionmaker who will determine whether campus policy has been violated and if so, determine appropriate sanctions.  </a:t>
            </a:r>
          </a:p>
        </p:txBody>
      </p:sp>
    </p:spTree>
    <p:extLst>
      <p:ext uri="{BB962C8B-B14F-4D97-AF65-F5344CB8AC3E}">
        <p14:creationId xmlns:p14="http://schemas.microsoft.com/office/powerpoint/2010/main" val="31107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FA1E22-0D47-F053-431D-581FF653741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More about the formal process</a:t>
            </a:r>
          </a:p>
        </p:txBody>
      </p:sp>
      <p:sp>
        <p:nvSpPr>
          <p:cNvPr id="3" name="Content Placeholder 2">
            <a:extLst>
              <a:ext uri="{FF2B5EF4-FFF2-40B4-BE49-F238E27FC236}">
                <a16:creationId xmlns:a16="http://schemas.microsoft.com/office/drawing/2014/main" id="{2EDF1294-1924-16C2-CA0A-92CBB65A8E18}"/>
              </a:ext>
            </a:extLst>
          </p:cNvPr>
          <p:cNvSpPr>
            <a:spLocks noGrp="1"/>
          </p:cNvSpPr>
          <p:nvPr>
            <p:ph idx="1"/>
          </p:nvPr>
        </p:nvSpPr>
        <p:spPr>
          <a:xfrm>
            <a:off x="4534935" y="1037968"/>
            <a:ext cx="6725899" cy="4820832"/>
          </a:xfrm>
        </p:spPr>
        <p:txBody>
          <a:bodyPr>
            <a:normAutofit/>
          </a:bodyPr>
          <a:lstStyle/>
          <a:p>
            <a:pPr>
              <a:lnSpc>
                <a:spcPct val="90000"/>
              </a:lnSpc>
            </a:pPr>
            <a:r>
              <a:rPr lang="en-US" sz="1400" dirty="0"/>
              <a:t>Formal complaint required to initiate a campus investigation</a:t>
            </a:r>
          </a:p>
          <a:p>
            <a:pPr>
              <a:lnSpc>
                <a:spcPct val="90000"/>
              </a:lnSpc>
            </a:pPr>
            <a:r>
              <a:rPr lang="en-US" sz="1400" dirty="0"/>
              <a:t>Requires balancing the of rights of Complainant and Respondent regarding implementation of supportive measures. </a:t>
            </a:r>
          </a:p>
          <a:p>
            <a:pPr lvl="1">
              <a:lnSpc>
                <a:spcPct val="90000"/>
              </a:lnSpc>
            </a:pPr>
            <a:r>
              <a:rPr lang="en-US" sz="1400" dirty="0"/>
              <a:t>Respondent is entitled to supportive measures as well.</a:t>
            </a:r>
          </a:p>
          <a:p>
            <a:pPr>
              <a:lnSpc>
                <a:spcPct val="90000"/>
              </a:lnSpc>
            </a:pPr>
            <a:r>
              <a:rPr lang="en-US" sz="1400" dirty="0"/>
              <a:t>Respondent is entitled to the presumption that they are not responsible for the alleged conduct until such a determination has been made at the conclusion of the process.</a:t>
            </a:r>
          </a:p>
          <a:p>
            <a:pPr>
              <a:lnSpc>
                <a:spcPct val="90000"/>
              </a:lnSpc>
            </a:pPr>
            <a:r>
              <a:rPr lang="en-US" sz="1400" dirty="0"/>
              <a:t>Each party is to be provided a copy of the evidence prior to the completion of the investigative report and receives 10 days to submit a written response to the Investigator.</a:t>
            </a:r>
          </a:p>
          <a:p>
            <a:pPr>
              <a:lnSpc>
                <a:spcPct val="90000"/>
              </a:lnSpc>
            </a:pPr>
            <a:r>
              <a:rPr lang="en-US" sz="1400" dirty="0"/>
              <a:t>Both parties must receive the final investigative report at least 10 days prior to the formal hearing for review and written response.</a:t>
            </a:r>
          </a:p>
          <a:p>
            <a:pPr>
              <a:lnSpc>
                <a:spcPct val="90000"/>
              </a:lnSpc>
            </a:pPr>
            <a:r>
              <a:rPr lang="en-US" sz="1400" dirty="0"/>
              <a:t>Respondent is entitled to an advisor at the formal hearing for both Complainant and Respondent. If they do not have one, the University must provide one.</a:t>
            </a:r>
          </a:p>
          <a:p>
            <a:pPr>
              <a:lnSpc>
                <a:spcPct val="90000"/>
              </a:lnSpc>
            </a:pPr>
            <a:r>
              <a:rPr lang="en-US" sz="1400" dirty="0"/>
              <a:t>Respondent’s advisor at the formal hearing may conduct cross-examination on behalf of the Respondent.</a:t>
            </a:r>
          </a:p>
        </p:txBody>
      </p:sp>
    </p:spTree>
    <p:extLst>
      <p:ext uri="{BB962C8B-B14F-4D97-AF65-F5344CB8AC3E}">
        <p14:creationId xmlns:p14="http://schemas.microsoft.com/office/powerpoint/2010/main" val="29465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62CF15-DA5F-6125-C12E-8F4A780E1845}"/>
              </a:ext>
            </a:extLst>
          </p:cNvPr>
          <p:cNvSpPr>
            <a:spLocks noGrp="1"/>
          </p:cNvSpPr>
          <p:nvPr>
            <p:ph type="title"/>
          </p:nvPr>
        </p:nvSpPr>
        <p:spPr>
          <a:xfrm>
            <a:off x="8013433" y="702156"/>
            <a:ext cx="3568661" cy="1188720"/>
          </a:xfrm>
        </p:spPr>
        <p:txBody>
          <a:bodyPr>
            <a:normAutofit/>
          </a:bodyPr>
          <a:lstStyle/>
          <a:p>
            <a:r>
              <a:rPr lang="en-US" dirty="0"/>
              <a:t>Possible Consequences </a:t>
            </a:r>
          </a:p>
        </p:txBody>
      </p:sp>
      <p:pic>
        <p:nvPicPr>
          <p:cNvPr id="5" name="Picture 4" descr="Light bulb on yellow background with sketched light beams and cord">
            <a:extLst>
              <a:ext uri="{FF2B5EF4-FFF2-40B4-BE49-F238E27FC236}">
                <a16:creationId xmlns:a16="http://schemas.microsoft.com/office/drawing/2014/main" id="{74279E55-F9A7-0B9C-8D32-C1AA755FAB65}"/>
              </a:ext>
            </a:extLst>
          </p:cNvPr>
          <p:cNvPicPr>
            <a:picLocks noChangeAspect="1"/>
          </p:cNvPicPr>
          <p:nvPr/>
        </p:nvPicPr>
        <p:blipFill>
          <a:blip r:embed="rId2"/>
          <a:srcRect l="32405"/>
          <a:stretch/>
        </p:blipFill>
        <p:spPr>
          <a:xfrm>
            <a:off x="20" y="10"/>
            <a:ext cx="7537685" cy="6857990"/>
          </a:xfrm>
          <a:prstGeom prst="rect">
            <a:avLst/>
          </a:prstGeom>
        </p:spPr>
      </p:pic>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13610CC-71E8-F186-C06D-960016CBB2B4}"/>
              </a:ext>
            </a:extLst>
          </p:cNvPr>
          <p:cNvSpPr>
            <a:spLocks noGrp="1"/>
          </p:cNvSpPr>
          <p:nvPr>
            <p:ph idx="1"/>
          </p:nvPr>
        </p:nvSpPr>
        <p:spPr>
          <a:xfrm>
            <a:off x="8013433" y="2340864"/>
            <a:ext cx="3568661" cy="3634486"/>
          </a:xfrm>
        </p:spPr>
        <p:txBody>
          <a:bodyPr>
            <a:normAutofit/>
          </a:bodyPr>
          <a:lstStyle/>
          <a:p>
            <a:r>
              <a:rPr lang="en-US" dirty="0"/>
              <a:t>Internal disciplinary action</a:t>
            </a:r>
          </a:p>
          <a:p>
            <a:pPr lvl="1"/>
            <a:r>
              <a:rPr lang="en-US" dirty="0"/>
              <a:t>A finding of policy violation can result in suspension or expulsion of a student or suspension or termination of an employee.</a:t>
            </a:r>
          </a:p>
          <a:p>
            <a:r>
              <a:rPr lang="en-US" dirty="0"/>
              <a:t>Civil lawsuit</a:t>
            </a:r>
          </a:p>
          <a:p>
            <a:r>
              <a:rPr lang="en-US" dirty="0"/>
              <a:t>Criminal record</a:t>
            </a:r>
          </a:p>
        </p:txBody>
      </p:sp>
    </p:spTree>
    <p:extLst>
      <p:ext uri="{BB962C8B-B14F-4D97-AF65-F5344CB8AC3E}">
        <p14:creationId xmlns:p14="http://schemas.microsoft.com/office/powerpoint/2010/main" val="2992325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0E33-0C1F-2785-0601-8AF3EEE181B2}"/>
              </a:ext>
            </a:extLst>
          </p:cNvPr>
          <p:cNvSpPr>
            <a:spLocks noGrp="1"/>
          </p:cNvSpPr>
          <p:nvPr>
            <p:ph type="title"/>
          </p:nvPr>
        </p:nvSpPr>
        <p:spPr/>
        <p:txBody>
          <a:bodyPr/>
          <a:lstStyle/>
          <a:p>
            <a:r>
              <a:rPr lang="en-US" dirty="0"/>
              <a:t>Where is the Title ix office?</a:t>
            </a:r>
          </a:p>
        </p:txBody>
      </p:sp>
      <p:graphicFrame>
        <p:nvGraphicFramePr>
          <p:cNvPr id="5" name="Content Placeholder 2">
            <a:extLst>
              <a:ext uri="{FF2B5EF4-FFF2-40B4-BE49-F238E27FC236}">
                <a16:creationId xmlns:a16="http://schemas.microsoft.com/office/drawing/2014/main" id="{0D465844-855F-7A13-A9F8-E6ED2016022C}"/>
              </a:ext>
            </a:extLst>
          </p:cNvPr>
          <p:cNvGraphicFramePr>
            <a:graphicFrameLocks noGrp="1"/>
          </p:cNvGraphicFramePr>
          <p:nvPr>
            <p:ph idx="1"/>
            <p:extLst>
              <p:ext uri="{D42A27DB-BD31-4B8C-83A1-F6EECF244321}">
                <p14:modId xmlns:p14="http://schemas.microsoft.com/office/powerpoint/2010/main" val="1842780530"/>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961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A18ECE-B9CD-67EA-D18A-49C951964E4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Overview</a:t>
            </a:r>
          </a:p>
        </p:txBody>
      </p:sp>
      <p:sp>
        <p:nvSpPr>
          <p:cNvPr id="3" name="Content Placeholder 2">
            <a:extLst>
              <a:ext uri="{FF2B5EF4-FFF2-40B4-BE49-F238E27FC236}">
                <a16:creationId xmlns:a16="http://schemas.microsoft.com/office/drawing/2014/main" id="{A325286D-1AD7-8F74-E4DA-9E7D84A65AC5}"/>
              </a:ext>
            </a:extLst>
          </p:cNvPr>
          <p:cNvSpPr>
            <a:spLocks noGrp="1"/>
          </p:cNvSpPr>
          <p:nvPr>
            <p:ph idx="1"/>
          </p:nvPr>
        </p:nvSpPr>
        <p:spPr>
          <a:xfrm>
            <a:off x="4534935" y="1037968"/>
            <a:ext cx="6725899" cy="4820832"/>
          </a:xfrm>
        </p:spPr>
        <p:txBody>
          <a:bodyPr>
            <a:normAutofit/>
          </a:bodyPr>
          <a:lstStyle/>
          <a:p>
            <a:r>
              <a:rPr lang="en-US" dirty="0"/>
              <a:t>What does the data tell us about sexual violence and assault?</a:t>
            </a:r>
          </a:p>
          <a:p>
            <a:pPr lvl="1"/>
            <a:r>
              <a:rPr lang="en-US" dirty="0"/>
              <a:t>How is it defined?</a:t>
            </a:r>
          </a:p>
          <a:p>
            <a:pPr lvl="1"/>
            <a:r>
              <a:rPr lang="en-US" dirty="0"/>
              <a:t>What are the policies, procedures, and protections?</a:t>
            </a:r>
          </a:p>
          <a:p>
            <a:r>
              <a:rPr lang="en-US" dirty="0"/>
              <a:t>What is your role in an incident response?</a:t>
            </a:r>
          </a:p>
          <a:p>
            <a:r>
              <a:rPr lang="en-US" dirty="0"/>
              <a:t>What resources and support is available?</a:t>
            </a:r>
          </a:p>
          <a:p>
            <a:r>
              <a:rPr lang="en-US" dirty="0"/>
              <a:t>Questions and Answers</a:t>
            </a:r>
          </a:p>
        </p:txBody>
      </p:sp>
    </p:spTree>
    <p:extLst>
      <p:ext uri="{BB962C8B-B14F-4D97-AF65-F5344CB8AC3E}">
        <p14:creationId xmlns:p14="http://schemas.microsoft.com/office/powerpoint/2010/main" val="93525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CE3E9-EB1F-B91C-D616-2DC90476F82F}"/>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What does the data tell us?</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8E3BA36-83D7-F871-57CD-D1BAB2D07E9A}"/>
              </a:ext>
            </a:extLst>
          </p:cNvPr>
          <p:cNvSpPr>
            <a:spLocks noGrp="1"/>
          </p:cNvSpPr>
          <p:nvPr>
            <p:ph idx="1"/>
          </p:nvPr>
        </p:nvSpPr>
        <p:spPr>
          <a:xfrm>
            <a:off x="5117586" y="1124998"/>
            <a:ext cx="6747580" cy="5275802"/>
          </a:xfrm>
        </p:spPr>
        <p:txBody>
          <a:bodyPr>
            <a:normAutofit/>
          </a:bodyPr>
          <a:lstStyle/>
          <a:p>
            <a:r>
              <a:rPr lang="en-US" sz="2000" dirty="0"/>
              <a:t>More than 50% of college sexual assaults occur in the months of August, September, October, or November.</a:t>
            </a:r>
          </a:p>
          <a:p>
            <a:r>
              <a:rPr lang="en-US" sz="2000" dirty="0"/>
              <a:t>About 80% of sexual assaults occur by someone the victim knows.  </a:t>
            </a:r>
          </a:p>
          <a:p>
            <a:r>
              <a:rPr lang="en-US" sz="2000" dirty="0"/>
              <a:t>Of these assaults, 51.1% was by an intimate partner and 40.8% was by an acquaintance. </a:t>
            </a:r>
          </a:p>
          <a:p>
            <a:r>
              <a:rPr lang="en-US" sz="2000" dirty="0"/>
              <a:t>According to the National Sexual Violence Resource Center (</a:t>
            </a:r>
            <a:r>
              <a:rPr lang="en-US" sz="2000" dirty="0" err="1"/>
              <a:t>NSVRC.org</a:t>
            </a:r>
            <a:r>
              <a:rPr lang="en-US" sz="2000" dirty="0"/>
              <a:t>), 1 in 5 women and 1 in 71 men will be victims of sexual assault at some point in their lives.</a:t>
            </a:r>
          </a:p>
          <a:p>
            <a:endParaRPr lang="en-US" sz="2000" dirty="0"/>
          </a:p>
        </p:txBody>
      </p:sp>
    </p:spTree>
    <p:extLst>
      <p:ext uri="{BB962C8B-B14F-4D97-AF65-F5344CB8AC3E}">
        <p14:creationId xmlns:p14="http://schemas.microsoft.com/office/powerpoint/2010/main" val="1156943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E7106-5463-053B-0EE4-76C233F2D84E}"/>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What does the data tell us?</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FCE2E15-6FAF-A499-EE0E-8F4D807BE90B}"/>
              </a:ext>
            </a:extLst>
          </p:cNvPr>
          <p:cNvSpPr>
            <a:spLocks noGrp="1"/>
          </p:cNvSpPr>
          <p:nvPr>
            <p:ph idx="1"/>
          </p:nvPr>
        </p:nvSpPr>
        <p:spPr>
          <a:xfrm>
            <a:off x="5117585" y="1124998"/>
            <a:ext cx="6583679" cy="4978919"/>
          </a:xfrm>
        </p:spPr>
        <p:txBody>
          <a:bodyPr>
            <a:normAutofit/>
          </a:bodyPr>
          <a:lstStyle/>
          <a:p>
            <a:pPr>
              <a:lnSpc>
                <a:spcPct val="90000"/>
              </a:lnSpc>
            </a:pPr>
            <a:r>
              <a:rPr lang="en-US" sz="2000" dirty="0"/>
              <a:t>Populations where higher rates of victimization exist include those who identify as part of the 2SLGBTQIA+ and disabled populations.</a:t>
            </a:r>
          </a:p>
          <a:p>
            <a:pPr>
              <a:lnSpc>
                <a:spcPct val="90000"/>
              </a:lnSpc>
            </a:pPr>
            <a:r>
              <a:rPr lang="en-US" sz="2000" dirty="0"/>
              <a:t>College age students (ages 18-24) are at an increased rate of victimization whereby instances of sexual assault increase to 1 in 4 women and 1 in 17 men. </a:t>
            </a:r>
          </a:p>
          <a:p>
            <a:pPr lvl="1">
              <a:lnSpc>
                <a:spcPct val="90000"/>
              </a:lnSpc>
            </a:pPr>
            <a:r>
              <a:rPr lang="en-US" sz="2000" dirty="0"/>
              <a:t>About 26.5% of female undergraduate students and 6.8% of male undergraduate students experience rape or sexual assault through force, violence or incapacitation. </a:t>
            </a:r>
          </a:p>
          <a:p>
            <a:pPr lvl="1">
              <a:lnSpc>
                <a:spcPct val="90000"/>
              </a:lnSpc>
            </a:pPr>
            <a:r>
              <a:rPr lang="en-US" sz="2000" dirty="0"/>
              <a:t>23.1% of students who identify as 2SLGBTQIA+ have been sexually assaulted</a:t>
            </a:r>
          </a:p>
          <a:p>
            <a:pPr lvl="1">
              <a:lnSpc>
                <a:spcPct val="90000"/>
              </a:lnSpc>
            </a:pPr>
            <a:r>
              <a:rPr lang="en-US" sz="2000" dirty="0"/>
              <a:t>5.8% of of students have experienced stalking since starting college</a:t>
            </a:r>
          </a:p>
        </p:txBody>
      </p:sp>
    </p:spTree>
    <p:extLst>
      <p:ext uri="{BB962C8B-B14F-4D97-AF65-F5344CB8AC3E}">
        <p14:creationId xmlns:p14="http://schemas.microsoft.com/office/powerpoint/2010/main" val="4263707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67050-D93B-3832-9D56-F1B66A46F1A2}"/>
              </a:ext>
            </a:extLst>
          </p:cNvPr>
          <p:cNvSpPr>
            <a:spLocks noGrp="1"/>
          </p:cNvSpPr>
          <p:nvPr>
            <p:ph type="title"/>
          </p:nvPr>
        </p:nvSpPr>
        <p:spPr>
          <a:xfrm>
            <a:off x="581193" y="702156"/>
            <a:ext cx="6309003" cy="1013800"/>
          </a:xfrm>
        </p:spPr>
        <p:txBody>
          <a:bodyPr>
            <a:normAutofit/>
          </a:bodyPr>
          <a:lstStyle/>
          <a:p>
            <a:r>
              <a:rPr lang="en-US">
                <a:solidFill>
                  <a:schemeClr val="tx2"/>
                </a:solidFill>
              </a:rPr>
              <a:t>Stalking</a:t>
            </a:r>
          </a:p>
        </p:txBody>
      </p:sp>
      <p:sp>
        <p:nvSpPr>
          <p:cNvPr id="18" name="Rectangle 1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C18257E-0233-1904-19A0-ADC606EC6917}"/>
              </a:ext>
            </a:extLst>
          </p:cNvPr>
          <p:cNvSpPr>
            <a:spLocks noGrp="1"/>
          </p:cNvSpPr>
          <p:nvPr>
            <p:ph idx="1"/>
          </p:nvPr>
        </p:nvSpPr>
        <p:spPr>
          <a:xfrm>
            <a:off x="581194" y="1896533"/>
            <a:ext cx="6309003" cy="3962266"/>
          </a:xfrm>
        </p:spPr>
        <p:txBody>
          <a:bodyPr>
            <a:normAutofit/>
          </a:bodyPr>
          <a:lstStyle/>
          <a:p>
            <a:r>
              <a:rPr lang="en-US" dirty="0">
                <a:solidFill>
                  <a:schemeClr val="tx2"/>
                </a:solidFill>
              </a:rPr>
              <a:t>Conduct directed at a specific person that is unwanted, unwelcomed, or unreciprocated and that would cause a reasonable person to fear for his/her safety, the safety of others, or to suffer substantial emotional distress.</a:t>
            </a:r>
          </a:p>
          <a:p>
            <a:r>
              <a:rPr lang="en-US" dirty="0">
                <a:solidFill>
                  <a:schemeClr val="tx2"/>
                </a:solidFill>
              </a:rPr>
              <a:t>Examples of stalking can include: </a:t>
            </a:r>
          </a:p>
          <a:p>
            <a:pPr lvl="1"/>
            <a:r>
              <a:rPr lang="en-US" dirty="0">
                <a:solidFill>
                  <a:schemeClr val="tx2"/>
                </a:solidFill>
              </a:rPr>
              <a:t>Unwanted calls/texts, </a:t>
            </a:r>
          </a:p>
          <a:p>
            <a:pPr lvl="1"/>
            <a:r>
              <a:rPr lang="en-US" dirty="0">
                <a:solidFill>
                  <a:schemeClr val="tx2"/>
                </a:solidFill>
              </a:rPr>
              <a:t>Unwanted gifts, </a:t>
            </a:r>
          </a:p>
          <a:p>
            <a:pPr lvl="1"/>
            <a:r>
              <a:rPr lang="en-US" dirty="0">
                <a:solidFill>
                  <a:schemeClr val="tx2"/>
                </a:solidFill>
              </a:rPr>
              <a:t>Virtual stalking through social media apps, </a:t>
            </a:r>
          </a:p>
          <a:p>
            <a:pPr lvl="1"/>
            <a:r>
              <a:rPr lang="en-US" dirty="0">
                <a:solidFill>
                  <a:schemeClr val="tx2"/>
                </a:solidFill>
              </a:rPr>
              <a:t>Showing up at locations that you are without invitation, </a:t>
            </a:r>
          </a:p>
          <a:p>
            <a:pPr lvl="1"/>
            <a:r>
              <a:rPr lang="en-US" dirty="0">
                <a:solidFill>
                  <a:schemeClr val="tx2"/>
                </a:solidFill>
              </a:rPr>
              <a:t>Surveillance, etc.</a:t>
            </a:r>
          </a:p>
          <a:p>
            <a:r>
              <a:rPr lang="en-US" dirty="0">
                <a:solidFill>
                  <a:schemeClr val="tx2"/>
                </a:solidFill>
              </a:rPr>
              <a:t>Stalking = 2 or more incidents</a:t>
            </a:r>
          </a:p>
        </p:txBody>
      </p:sp>
      <p:pic>
        <p:nvPicPr>
          <p:cNvPr id="5" name="Picture 4" descr="Exclamation mark on a yellow background">
            <a:extLst>
              <a:ext uri="{FF2B5EF4-FFF2-40B4-BE49-F238E27FC236}">
                <a16:creationId xmlns:a16="http://schemas.microsoft.com/office/drawing/2014/main" id="{A515E424-AD8A-5ED3-AC8B-F68DE9484630}"/>
              </a:ext>
            </a:extLst>
          </p:cNvPr>
          <p:cNvPicPr>
            <a:picLocks noChangeAspect="1"/>
          </p:cNvPicPr>
          <p:nvPr/>
        </p:nvPicPr>
        <p:blipFill>
          <a:blip r:embed="rId2"/>
          <a:srcRect l="30460" r="18460"/>
          <a:stretch/>
        </p:blipFill>
        <p:spPr>
          <a:xfrm>
            <a:off x="7521283" y="10"/>
            <a:ext cx="4670717" cy="6857990"/>
          </a:xfrm>
          <a:prstGeom prst="rect">
            <a:avLst/>
          </a:prstGeom>
        </p:spPr>
      </p:pic>
    </p:spTree>
    <p:extLst>
      <p:ext uri="{BB962C8B-B14F-4D97-AF65-F5344CB8AC3E}">
        <p14:creationId xmlns:p14="http://schemas.microsoft.com/office/powerpoint/2010/main" val="275268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E8FD9-C090-0449-B8CE-B185DB8D07CC}"/>
              </a:ext>
            </a:extLst>
          </p:cNvPr>
          <p:cNvSpPr>
            <a:spLocks noGrp="1"/>
          </p:cNvSpPr>
          <p:nvPr>
            <p:ph type="title"/>
          </p:nvPr>
        </p:nvSpPr>
        <p:spPr>
          <a:xfrm>
            <a:off x="581192" y="1507414"/>
            <a:ext cx="5120255" cy="3903332"/>
          </a:xfrm>
        </p:spPr>
        <p:txBody>
          <a:bodyPr anchor="t">
            <a:normAutofit/>
          </a:bodyPr>
          <a:lstStyle/>
          <a:p>
            <a:r>
              <a:rPr lang="en-US" sz="4000">
                <a:solidFill>
                  <a:schemeClr val="tx1">
                    <a:lumMod val="85000"/>
                    <a:lumOff val="15000"/>
                  </a:schemeClr>
                </a:solidFill>
              </a:rPr>
              <a:t>How is sexual violence defined?</a:t>
            </a:r>
          </a:p>
        </p:txBody>
      </p:sp>
      <p:sp>
        <p:nvSpPr>
          <p:cNvPr id="25" name="Rectangle 24">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7DB48EC-2827-04E7-67A0-00D825AB236A}"/>
              </a:ext>
            </a:extLst>
          </p:cNvPr>
          <p:cNvSpPr>
            <a:spLocks noGrp="1"/>
          </p:cNvSpPr>
          <p:nvPr>
            <p:ph idx="1"/>
          </p:nvPr>
        </p:nvSpPr>
        <p:spPr>
          <a:xfrm>
            <a:off x="6441743" y="1507415"/>
            <a:ext cx="4819091" cy="3903331"/>
          </a:xfrm>
          <a:ln w="57150">
            <a:noFill/>
          </a:ln>
        </p:spPr>
        <p:txBody>
          <a:bodyPr anchor="t">
            <a:normAutofit/>
          </a:bodyPr>
          <a:lstStyle/>
          <a:p>
            <a:r>
              <a:rPr lang="en-US" sz="2000">
                <a:latin typeface="+mj-lt"/>
                <a:cs typeface="Arial" panose="020B0604020202020204" pitchFamily="34" charset="0"/>
              </a:rPr>
              <a:t>Sexual violence is defined as a continuum of conduct, that includes sexual assault, non-forcible sex acts, dating, intimate partner, and relationship violence, stalking, as well as aiding acts of sexual violence.</a:t>
            </a:r>
          </a:p>
          <a:p>
            <a:r>
              <a:rPr lang="en-US" sz="2000">
                <a:latin typeface="+mj-lt"/>
                <a:cs typeface="Arial" panose="020B0604020202020204" pitchFamily="34" charset="0"/>
              </a:rPr>
              <a:t>Non-forcible sex acts are sex acts where consent is not relevant and are defined as statutory offenses such as statutory rape and incest (see MinnState Policy and Procedure 1B.3 and 1B.3.1).</a:t>
            </a:r>
          </a:p>
        </p:txBody>
      </p:sp>
      <p:sp>
        <p:nvSpPr>
          <p:cNvPr id="29" name="Rectangle 28">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865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1F21F-3146-3283-76F0-C5FCBCB925A8}"/>
              </a:ext>
            </a:extLst>
          </p:cNvPr>
          <p:cNvSpPr>
            <a:spLocks noGrp="1"/>
          </p:cNvSpPr>
          <p:nvPr>
            <p:ph type="title"/>
          </p:nvPr>
        </p:nvSpPr>
        <p:spPr>
          <a:xfrm>
            <a:off x="581192" y="1507414"/>
            <a:ext cx="5120255" cy="3903332"/>
          </a:xfrm>
        </p:spPr>
        <p:txBody>
          <a:bodyPr anchor="t">
            <a:normAutofit/>
          </a:bodyPr>
          <a:lstStyle/>
          <a:p>
            <a:r>
              <a:rPr lang="en-US" sz="4000">
                <a:solidFill>
                  <a:schemeClr val="tx1">
                    <a:lumMod val="85000"/>
                    <a:lumOff val="15000"/>
                  </a:schemeClr>
                </a:solidFill>
              </a:rPr>
              <a:t>How is sexual assault Defined?</a:t>
            </a:r>
          </a:p>
        </p:txBody>
      </p:sp>
      <p:sp>
        <p:nvSpPr>
          <p:cNvPr id="27" name="Rectangle 26">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8B1B597-14E7-B674-7A36-620079D22783}"/>
              </a:ext>
            </a:extLst>
          </p:cNvPr>
          <p:cNvSpPr>
            <a:spLocks noGrp="1"/>
          </p:cNvSpPr>
          <p:nvPr>
            <p:ph idx="1"/>
          </p:nvPr>
        </p:nvSpPr>
        <p:spPr>
          <a:xfrm>
            <a:off x="6125364" y="1203851"/>
            <a:ext cx="5761836" cy="4911669"/>
          </a:xfrm>
          <a:ln w="57150">
            <a:noFill/>
          </a:ln>
        </p:spPr>
        <p:txBody>
          <a:bodyPr anchor="t">
            <a:noAutofit/>
          </a:bodyPr>
          <a:lstStyle/>
          <a:p>
            <a:pPr>
              <a:lnSpc>
                <a:spcPct val="90000"/>
              </a:lnSpc>
            </a:pPr>
            <a:r>
              <a:rPr lang="en-US" sz="1400" dirty="0">
                <a:latin typeface="+mj-lt"/>
                <a:cs typeface="Arial" panose="020B0604020202020204" pitchFamily="34" charset="0"/>
              </a:rPr>
              <a:t>Sexual Assault is an actual, attempted, or threatened sexual act with another person without that person’s </a:t>
            </a:r>
            <a:r>
              <a:rPr lang="en-US" sz="1400" b="1" dirty="0">
                <a:latin typeface="+mj-lt"/>
                <a:cs typeface="Arial" panose="020B0604020202020204" pitchFamily="34" charset="0"/>
              </a:rPr>
              <a:t>affirmative </a:t>
            </a:r>
            <a:r>
              <a:rPr lang="en-US" sz="1400" dirty="0">
                <a:latin typeface="+mj-lt"/>
                <a:cs typeface="Arial" panose="020B0604020202020204" pitchFamily="34" charset="0"/>
              </a:rPr>
              <a:t>consent.</a:t>
            </a:r>
          </a:p>
          <a:p>
            <a:pPr>
              <a:lnSpc>
                <a:spcPct val="90000"/>
              </a:lnSpc>
            </a:pPr>
            <a:r>
              <a:rPr lang="en-US" sz="1400" dirty="0">
                <a:latin typeface="+mj-lt"/>
                <a:cs typeface="Arial" panose="020B0604020202020204" pitchFamily="34" charset="0"/>
              </a:rPr>
              <a:t>Involvement without consent in any sexual act where there is force (expressed or implied) or use of duress or deception upon on the victim.  Commonly referred to as date or acquaintance rape.  </a:t>
            </a:r>
          </a:p>
          <a:p>
            <a:pPr lvl="1">
              <a:lnSpc>
                <a:spcPct val="90000"/>
              </a:lnSpc>
            </a:pPr>
            <a:r>
              <a:rPr lang="en-US" sz="1400" dirty="0">
                <a:latin typeface="+mj-lt"/>
                <a:cs typeface="Arial" panose="020B0604020202020204" pitchFamily="34" charset="0"/>
              </a:rPr>
              <a:t>Sexual assault also includes coercing, forcing or attempting to coerce or force sexual intercourse or sexual act on another person. </a:t>
            </a:r>
          </a:p>
          <a:p>
            <a:pPr lvl="1">
              <a:lnSpc>
                <a:spcPct val="90000"/>
              </a:lnSpc>
            </a:pPr>
            <a:r>
              <a:rPr lang="en-US" sz="1400" dirty="0">
                <a:latin typeface="+mj-lt"/>
                <a:cs typeface="Arial" panose="020B0604020202020204" pitchFamily="34" charset="0"/>
              </a:rPr>
              <a:t>Involvement in any sexual act when the victim is unable to give consent.</a:t>
            </a:r>
          </a:p>
          <a:p>
            <a:pPr lvl="1">
              <a:lnSpc>
                <a:spcPct val="90000"/>
              </a:lnSpc>
            </a:pPr>
            <a:r>
              <a:rPr lang="en-US" sz="1400" dirty="0">
                <a:latin typeface="+mj-lt"/>
                <a:cs typeface="Arial" panose="020B0604020202020204" pitchFamily="34" charset="0"/>
              </a:rPr>
              <a:t>Intentional and unwelcome touching of a person’s intimate parts (primary genital area, groin, breasts, buttocks, inner thigh) or coercing, forcing, or attempting to coerce or force another to touch a person’s intimate parts.</a:t>
            </a:r>
          </a:p>
          <a:p>
            <a:pPr>
              <a:lnSpc>
                <a:spcPct val="90000"/>
              </a:lnSpc>
            </a:pPr>
            <a:r>
              <a:rPr lang="en-US" sz="1400" dirty="0">
                <a:latin typeface="+mj-lt"/>
                <a:cs typeface="Arial" panose="020B0604020202020204" pitchFamily="34" charset="0"/>
              </a:rPr>
              <a:t>Offensive sexual behavior directed at another such as indecent exposure or voyeurism </a:t>
            </a:r>
          </a:p>
          <a:p>
            <a:pPr lvl="1">
              <a:lnSpc>
                <a:spcPct val="90000"/>
              </a:lnSpc>
            </a:pPr>
            <a:r>
              <a:rPr lang="en-US" sz="1400" dirty="0">
                <a:latin typeface="+mj-lt"/>
                <a:cs typeface="Arial" panose="020B0604020202020204" pitchFamily="34" charset="0"/>
              </a:rPr>
              <a:t>Indecent exposure is displaying your breasts, buttocks, primary genital area or those of another. </a:t>
            </a:r>
          </a:p>
          <a:p>
            <a:pPr lvl="1">
              <a:lnSpc>
                <a:spcPct val="90000"/>
              </a:lnSpc>
            </a:pPr>
            <a:r>
              <a:rPr lang="en-US" sz="1400" dirty="0">
                <a:latin typeface="+mj-lt"/>
                <a:cs typeface="Arial" panose="020B0604020202020204" pitchFamily="34" charset="0"/>
              </a:rPr>
              <a:t>Voyeurism is easiest described as watching or viewing without another’s knowledge or consent.</a:t>
            </a:r>
          </a:p>
        </p:txBody>
      </p:sp>
      <p:sp>
        <p:nvSpPr>
          <p:cNvPr id="31" name="Rectangle 30">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195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143CF4-6C2E-FAC8-ADD7-B70A40FB0B41}"/>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Affirmative Consent</a:t>
            </a:r>
          </a:p>
        </p:txBody>
      </p:sp>
      <p:sp>
        <p:nvSpPr>
          <p:cNvPr id="23" name="Rectangle 22">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2F713B4-2249-BDF4-07EE-56EA649B19BE}"/>
              </a:ext>
            </a:extLst>
          </p:cNvPr>
          <p:cNvSpPr>
            <a:spLocks noGrp="1"/>
          </p:cNvSpPr>
          <p:nvPr>
            <p:ph idx="1"/>
          </p:nvPr>
        </p:nvSpPr>
        <p:spPr>
          <a:xfrm>
            <a:off x="5117586" y="1124998"/>
            <a:ext cx="6733988" cy="5442057"/>
          </a:xfrm>
        </p:spPr>
        <p:txBody>
          <a:bodyPr>
            <a:normAutofit/>
          </a:bodyPr>
          <a:lstStyle/>
          <a:p>
            <a:pPr>
              <a:lnSpc>
                <a:spcPct val="90000"/>
              </a:lnSpc>
            </a:pPr>
            <a:r>
              <a:rPr lang="en-US" dirty="0"/>
              <a:t>Consent is informed, freely given and mutually understood willingness to participate in sexual activity </a:t>
            </a:r>
            <a:r>
              <a:rPr lang="en-US" b="1" dirty="0"/>
              <a:t>expressed by clear, unambiguous, and affirmative words or actions</a:t>
            </a:r>
            <a:r>
              <a:rPr lang="en-US" dirty="0"/>
              <a:t>. </a:t>
            </a:r>
          </a:p>
          <a:p>
            <a:pPr>
              <a:lnSpc>
                <a:spcPct val="90000"/>
              </a:lnSpc>
            </a:pPr>
            <a:r>
              <a:rPr lang="en-US" dirty="0"/>
              <a:t>It is the responsibility of the person who wants to engage in sexual activity to ensure that the other has consented to engage in that activity.</a:t>
            </a:r>
          </a:p>
          <a:p>
            <a:pPr>
              <a:lnSpc>
                <a:spcPct val="90000"/>
              </a:lnSpc>
            </a:pPr>
            <a:r>
              <a:rPr lang="en-US" dirty="0"/>
              <a:t>Consent must be present throughout the entire sexual activity and can be revoked at any time.</a:t>
            </a:r>
          </a:p>
          <a:p>
            <a:pPr>
              <a:lnSpc>
                <a:spcPct val="90000"/>
              </a:lnSpc>
            </a:pPr>
            <a:r>
              <a:rPr lang="en-US" dirty="0"/>
              <a:t>If the complainant is mentally or physically incapacitated or impaired so that the complainant cannot understand the fact, nature, or extent of the sexual situation, there is no consent.  This includes conditions due to alcohol or drug consumption or being asleep or unconscious.</a:t>
            </a:r>
          </a:p>
          <a:p>
            <a:pPr>
              <a:lnSpc>
                <a:spcPct val="90000"/>
              </a:lnSpc>
            </a:pPr>
            <a:r>
              <a:rPr lang="en-US" dirty="0"/>
              <a:t>Lack of protest, absence of resistance, or silence alone does not constitute consent.   Past consent of sexual activities does not imply ongoing future consent. </a:t>
            </a:r>
          </a:p>
        </p:txBody>
      </p:sp>
    </p:spTree>
    <p:extLst>
      <p:ext uri="{BB962C8B-B14F-4D97-AF65-F5344CB8AC3E}">
        <p14:creationId xmlns:p14="http://schemas.microsoft.com/office/powerpoint/2010/main" val="31384274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2549</TotalTime>
  <Words>2723</Words>
  <Application>Microsoft Macintosh PowerPoint</Application>
  <PresentationFormat>Widescreen</PresentationFormat>
  <Paragraphs>179</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Gill Sans MT</vt:lpstr>
      <vt:lpstr>Neue Haas Grotesk Text Pro</vt:lpstr>
      <vt:lpstr>Wingdings 2</vt:lpstr>
      <vt:lpstr>DividendVTI</vt:lpstr>
      <vt:lpstr>Learning Connections: Stop, Prevent, Remedy (2024)</vt:lpstr>
      <vt:lpstr>Trigger Warning </vt:lpstr>
      <vt:lpstr>Overview</vt:lpstr>
      <vt:lpstr>What does the data tell us?</vt:lpstr>
      <vt:lpstr>What does the data tell us?</vt:lpstr>
      <vt:lpstr>Stalking</vt:lpstr>
      <vt:lpstr>How is sexual violence defined?</vt:lpstr>
      <vt:lpstr>How is sexual assault Defined?</vt:lpstr>
      <vt:lpstr>Affirmative Consent</vt:lpstr>
      <vt:lpstr>Drug Facilitated Sexual Assault </vt:lpstr>
      <vt:lpstr>Drug Facilitated Sexual Assault </vt:lpstr>
      <vt:lpstr>Discussion</vt:lpstr>
      <vt:lpstr>Title IX Sexual Harassment</vt:lpstr>
      <vt:lpstr>Non-Title IX harassment (Discriminatory Harassment)</vt:lpstr>
      <vt:lpstr>Is it a title ix issue or not?</vt:lpstr>
      <vt:lpstr>What are the options for reporting?</vt:lpstr>
      <vt:lpstr>PowerPoint Presentation</vt:lpstr>
      <vt:lpstr>Scenario A: Sam and Lin </vt:lpstr>
      <vt:lpstr>Reporting to Initiate a campus investigation</vt:lpstr>
      <vt:lpstr>Review of your role in incident response</vt:lpstr>
      <vt:lpstr>Supporting a Survivor: www.NSVRC.org </vt:lpstr>
      <vt:lpstr>Vicarious Trauma</vt:lpstr>
      <vt:lpstr>Scenario B: Ryan and Sara</vt:lpstr>
      <vt:lpstr>Complete your report: Who, What, where, when</vt:lpstr>
      <vt:lpstr>Informal Process</vt:lpstr>
      <vt:lpstr>Formal Process</vt:lpstr>
      <vt:lpstr>More about the formal process</vt:lpstr>
      <vt:lpstr>Possible Consequences </vt:lpstr>
      <vt:lpstr>Where is the Title ix office?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Kline, Erin L</dc:creator>
  <cp:lastModifiedBy>Kline, Erin L</cp:lastModifiedBy>
  <cp:revision>6</cp:revision>
  <dcterms:created xsi:type="dcterms:W3CDTF">2024-08-12T19:50:02Z</dcterms:created>
  <dcterms:modified xsi:type="dcterms:W3CDTF">2024-09-22T19:40:08Z</dcterms:modified>
</cp:coreProperties>
</file>